
<file path=[Content_Types].xml><?xml version="1.0" encoding="utf-8"?>
<Types xmlns="http://schemas.openxmlformats.org/package/2006/content-types">
  <Default Extension="xml" ContentType="application/xml"/>
  <Default Extension="mov" ContentType="video/quicktime"/>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257" r:id="rId3"/>
    <p:sldId id="260" r:id="rId4"/>
    <p:sldId id="261"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DF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15"/>
    <p:restoredTop sz="94643"/>
  </p:normalViewPr>
  <p:slideViewPr>
    <p:cSldViewPr snapToGrid="0" snapToObjects="1">
      <p:cViewPr>
        <p:scale>
          <a:sx n="104" d="100"/>
          <a:sy n="104" d="100"/>
        </p:scale>
        <p:origin x="352" y="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jpg>
</file>

<file path=ppt/media/image4.jpg>
</file>

<file path=ppt/media/image5.jpg>
</file>

<file path=ppt/media/image6.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1AEC5D-97D6-6F4E-89E3-AD55878D6E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4D1A7F93-E8B7-9542-B56B-D32B6DF811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E9DC929F-B164-EE45-BEFF-1C64386820FC}"/>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5" name="Footer Placeholder 4">
            <a:extLst>
              <a:ext uri="{FF2B5EF4-FFF2-40B4-BE49-F238E27FC236}">
                <a16:creationId xmlns:a16="http://schemas.microsoft.com/office/drawing/2014/main" xmlns="" id="{0407F36A-BF0C-6D4B-A595-21FFA4F088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8347B6E-FBFD-D444-AC18-8CEC734278C8}"/>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11109594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B94436-4F20-3C4B-B5C3-76EFFA1A8B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A6508442-AA01-5544-9C54-1C6DAD9426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3B62D5F2-A0CC-8E45-905E-B56E535BB7F0}"/>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5" name="Footer Placeholder 4">
            <a:extLst>
              <a:ext uri="{FF2B5EF4-FFF2-40B4-BE49-F238E27FC236}">
                <a16:creationId xmlns:a16="http://schemas.microsoft.com/office/drawing/2014/main" xmlns="" id="{83E321E9-F34F-D545-8820-7FF71DE119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671F9BD-2496-7A4E-944E-D7DF06F6E2A9}"/>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1311231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B2F2E1E-69F4-0B41-88E4-B38FFA8B34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68098F32-C54E-FE43-B540-292EDF4A9D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093139F-174B-9046-AEFB-5EF75332D262}"/>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5" name="Footer Placeholder 4">
            <a:extLst>
              <a:ext uri="{FF2B5EF4-FFF2-40B4-BE49-F238E27FC236}">
                <a16:creationId xmlns:a16="http://schemas.microsoft.com/office/drawing/2014/main" xmlns="" id="{4A5306FF-8CFC-634F-AE7E-B472DDA38A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5B5492A6-754C-EE4F-B75C-23E2B633EFEE}"/>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2412544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EEB296-3E18-0B4A-9838-DA866B287D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B73BD1F2-3643-0E47-B2FD-04D0CA57BA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FE609353-EC6B-2A41-9E9A-9C5B0699D41C}"/>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5" name="Footer Placeholder 4">
            <a:extLst>
              <a:ext uri="{FF2B5EF4-FFF2-40B4-BE49-F238E27FC236}">
                <a16:creationId xmlns:a16="http://schemas.microsoft.com/office/drawing/2014/main" xmlns="" id="{49D3CF4B-78AD-6B44-BE59-02B1BB6074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CE4ACFCB-20C2-DA44-ACE6-EFC2F5547992}"/>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2619287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1C8FFD-58A1-4D4E-BF72-51204F4106B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ED3FDE64-59C6-F04A-8EAF-5E81835EB7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2D98B784-CF76-CD4D-A4BC-B5C14AE78C01}"/>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5" name="Footer Placeholder 4">
            <a:extLst>
              <a:ext uri="{FF2B5EF4-FFF2-40B4-BE49-F238E27FC236}">
                <a16:creationId xmlns:a16="http://schemas.microsoft.com/office/drawing/2014/main" xmlns="" id="{F45EBAF7-21B7-E34D-BEE6-508F4FB2F5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569D237-E428-2F42-939E-DF4471DA8661}"/>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48534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09CB06-BB5C-4448-9D93-A9FDF067F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DB0F4EE0-B0C2-9440-AEE6-A65AA265A8D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D2A9C861-FA7B-7E43-8F5F-EFC8FF31B3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3BA8E9BE-D594-9A4B-9D7E-94EA03470A7C}"/>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6" name="Footer Placeholder 5">
            <a:extLst>
              <a:ext uri="{FF2B5EF4-FFF2-40B4-BE49-F238E27FC236}">
                <a16:creationId xmlns:a16="http://schemas.microsoft.com/office/drawing/2014/main" xmlns="" id="{71F95E25-560E-344B-9F56-B62D2C4F89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A83EE660-4710-3640-ABA2-3065894C7B3D}"/>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2980860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206B898-A4DA-8845-8F9B-EE909A1E97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573ACEE8-4475-A94C-B45E-E07A24BF01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7A82BD1F-A885-154C-93AE-B579CD86AE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0E1AA514-D9A2-BE44-AF36-2D9060A5FB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5A059A0-10E3-4444-A22C-C6E6E8832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ABAFC972-BD30-2B44-ABEE-79B69E9DBE72}"/>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8" name="Footer Placeholder 7">
            <a:extLst>
              <a:ext uri="{FF2B5EF4-FFF2-40B4-BE49-F238E27FC236}">
                <a16:creationId xmlns:a16="http://schemas.microsoft.com/office/drawing/2014/main" xmlns="" id="{A892154E-691F-5A4E-B558-BEC00088825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91F4974F-3555-C541-870A-7DACF236B9EC}"/>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3928069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43CC155-2430-E048-BA25-F4682243BCF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4BD3785D-6D75-3C41-92E6-C117758B73EA}"/>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4" name="Footer Placeholder 3">
            <a:extLst>
              <a:ext uri="{FF2B5EF4-FFF2-40B4-BE49-F238E27FC236}">
                <a16:creationId xmlns:a16="http://schemas.microsoft.com/office/drawing/2014/main" xmlns="" id="{7FDE2E3A-90B6-654B-B30E-E06051A7EA2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061B59FF-A428-464F-AA49-20C51FB650C0}"/>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481852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789D891D-D8CB-3441-B4CE-EC0360805589}"/>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3" name="Footer Placeholder 2">
            <a:extLst>
              <a:ext uri="{FF2B5EF4-FFF2-40B4-BE49-F238E27FC236}">
                <a16:creationId xmlns:a16="http://schemas.microsoft.com/office/drawing/2014/main" xmlns="" id="{FDE77CEB-E17A-5A4E-B985-2792FE92E4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F2E82A1A-6719-3F4C-9DAF-2CFDB63F8845}"/>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651375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B38CBED-6C1E-3840-BE75-22339F86A8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AC7E6C02-A807-6943-9BD5-DF7CC9E671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0B35F6AE-A2E6-234D-BE2A-561E8F4FB3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ABE1F177-1764-6A43-A5CA-545921B0B5B0}"/>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6" name="Footer Placeholder 5">
            <a:extLst>
              <a:ext uri="{FF2B5EF4-FFF2-40B4-BE49-F238E27FC236}">
                <a16:creationId xmlns:a16="http://schemas.microsoft.com/office/drawing/2014/main" xmlns="" id="{C5149A9A-B2DE-CA49-8949-E56A737DCC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4A83A9FD-4F93-4F4D-AFE3-D4D0FF19D7A1}"/>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1405368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6B439F-681D-3148-921C-0303A037F0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B19B1A1-8A5B-3243-B46A-CF0F2130DE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6B6A7E12-E352-F748-8552-64ABEB22E2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ABDFF52C-AB51-DF48-BD5A-DF06478A17E7}"/>
              </a:ext>
            </a:extLst>
          </p:cNvPr>
          <p:cNvSpPr>
            <a:spLocks noGrp="1"/>
          </p:cNvSpPr>
          <p:nvPr>
            <p:ph type="dt" sz="half" idx="10"/>
          </p:nvPr>
        </p:nvSpPr>
        <p:spPr/>
        <p:txBody>
          <a:bodyPr/>
          <a:lstStyle/>
          <a:p>
            <a:fld id="{A6DD06A7-6DB7-9541-99EA-C800F49778A7}" type="datetimeFigureOut">
              <a:rPr lang="en-US" smtClean="0"/>
              <a:t>4/9/19</a:t>
            </a:fld>
            <a:endParaRPr lang="en-US"/>
          </a:p>
        </p:txBody>
      </p:sp>
      <p:sp>
        <p:nvSpPr>
          <p:cNvPr id="6" name="Footer Placeholder 5">
            <a:extLst>
              <a:ext uri="{FF2B5EF4-FFF2-40B4-BE49-F238E27FC236}">
                <a16:creationId xmlns:a16="http://schemas.microsoft.com/office/drawing/2014/main" xmlns="" id="{F7271FAD-ED37-254D-9F4D-BB6B8144D7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8C58CCEE-DA2F-A049-B258-BA12EEB137E7}"/>
              </a:ext>
            </a:extLst>
          </p:cNvPr>
          <p:cNvSpPr>
            <a:spLocks noGrp="1"/>
          </p:cNvSpPr>
          <p:nvPr>
            <p:ph type="sldNum" sz="quarter" idx="12"/>
          </p:nvPr>
        </p:nvSpPr>
        <p:spPr/>
        <p:txBody>
          <a:bodyPr/>
          <a:lstStyle/>
          <a:p>
            <a:fld id="{B2150852-5457-B543-A6BD-5DFA78D87FF0}" type="slidenum">
              <a:rPr lang="en-US" smtClean="0"/>
              <a:t>‹#›</a:t>
            </a:fld>
            <a:endParaRPr lang="en-US"/>
          </a:p>
        </p:txBody>
      </p:sp>
    </p:spTree>
    <p:extLst>
      <p:ext uri="{BB962C8B-B14F-4D97-AF65-F5344CB8AC3E}">
        <p14:creationId xmlns:p14="http://schemas.microsoft.com/office/powerpoint/2010/main" val="51349051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0AB3DE46-07CB-DB4A-BEEA-E4FACA4EB3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DA3E8C00-AEDA-9844-9B06-3656816ED9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A47A1F5-9838-7340-B90C-B279F0F53E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DD06A7-6DB7-9541-99EA-C800F49778A7}" type="datetimeFigureOut">
              <a:rPr lang="en-US" smtClean="0"/>
              <a:t>4/9/19</a:t>
            </a:fld>
            <a:endParaRPr lang="en-US"/>
          </a:p>
        </p:txBody>
      </p:sp>
      <p:sp>
        <p:nvSpPr>
          <p:cNvPr id="5" name="Footer Placeholder 4">
            <a:extLst>
              <a:ext uri="{FF2B5EF4-FFF2-40B4-BE49-F238E27FC236}">
                <a16:creationId xmlns:a16="http://schemas.microsoft.com/office/drawing/2014/main" xmlns="" id="{1D6EC0C6-2B2E-6D4B-A581-5AE747FE13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FB585880-531A-B34F-B9CF-FB1028BD22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150852-5457-B543-A6BD-5DFA78D87FF0}" type="slidenum">
              <a:rPr lang="en-US" smtClean="0"/>
              <a:t>‹#›</a:t>
            </a:fld>
            <a:endParaRPr lang="en-US"/>
          </a:p>
        </p:txBody>
      </p:sp>
    </p:spTree>
    <p:extLst>
      <p:ext uri="{BB962C8B-B14F-4D97-AF65-F5344CB8AC3E}">
        <p14:creationId xmlns:p14="http://schemas.microsoft.com/office/powerpoint/2010/main" val="42731910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hyperlink" Target="http://fitbit.com/" TargetMode="External"/><Relationship Id="rId6" Type="http://schemas.openxmlformats.org/officeDocument/2006/relationships/image" Target="../media/image7.png"/><Relationship Id="rId1" Type="http://schemas.microsoft.com/office/2007/relationships/media" Target="../media/media1.mov"/><Relationship Id="rId2" Type="http://schemas.openxmlformats.org/officeDocument/2006/relationships/video" Target="../media/media1.mov"/></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a:extLst>
              <a:ext uri="{FF2B5EF4-FFF2-40B4-BE49-F238E27FC236}">
                <a16:creationId xmlns:a16="http://schemas.microsoft.com/office/drawing/2014/main" xmlns="" id="{D2733F5C-77FE-0645-8DE7-7CFB2E7B515E}"/>
              </a:ext>
            </a:extLst>
          </p:cNvPr>
          <p:cNvSpPr/>
          <p:nvPr/>
        </p:nvSpPr>
        <p:spPr>
          <a:xfrm>
            <a:off x="120968" y="0"/>
            <a:ext cx="11923981" cy="1185333"/>
          </a:xfrm>
          <a:prstGeom prst="round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5F768B51-C90D-1146-876B-C1266DBFA30C}"/>
              </a:ext>
            </a:extLst>
          </p:cNvPr>
          <p:cNvSpPr>
            <a:spLocks noGrp="1"/>
          </p:cNvSpPr>
          <p:nvPr>
            <p:ph type="title"/>
          </p:nvPr>
        </p:nvSpPr>
        <p:spPr>
          <a:xfrm>
            <a:off x="838200" y="-335490"/>
            <a:ext cx="10515600" cy="1325563"/>
          </a:xfrm>
        </p:spPr>
        <p:txBody>
          <a:bodyPr>
            <a:normAutofit/>
          </a:bodyPr>
          <a:lstStyle/>
          <a:p>
            <a:pPr algn="ctr"/>
            <a:r>
              <a:rPr lang="en-US" sz="4200" b="1" dirty="0">
                <a:latin typeface="Arial" panose="020B0604020202020204" pitchFamily="34" charset="0"/>
                <a:cs typeface="Arial" panose="020B0604020202020204" pitchFamily="34" charset="0"/>
              </a:rPr>
              <a:t>Fitbit-X</a:t>
            </a:r>
            <a:endParaRPr lang="en-US" sz="4200" b="1" dirty="0"/>
          </a:p>
        </p:txBody>
      </p:sp>
      <p:sp>
        <p:nvSpPr>
          <p:cNvPr id="9" name="TextBox 8">
            <a:extLst>
              <a:ext uri="{FF2B5EF4-FFF2-40B4-BE49-F238E27FC236}">
                <a16:creationId xmlns:a16="http://schemas.microsoft.com/office/drawing/2014/main" xmlns="" id="{C33963AA-E25D-554A-A598-7F0B24727592}"/>
              </a:ext>
            </a:extLst>
          </p:cNvPr>
          <p:cNvSpPr txBox="1"/>
          <p:nvPr/>
        </p:nvSpPr>
        <p:spPr>
          <a:xfrm>
            <a:off x="272823" y="3654356"/>
            <a:ext cx="5337117" cy="477054"/>
          </a:xfrm>
          <a:prstGeom prst="rect">
            <a:avLst/>
          </a:prstGeom>
          <a:noFill/>
        </p:spPr>
        <p:txBody>
          <a:bodyPr wrap="square" rtlCol="0">
            <a:spAutoFit/>
          </a:bodyPr>
          <a:lstStyle/>
          <a:p>
            <a:r>
              <a:rPr lang="en-US" sz="2500" b="1" u="sng" dirty="0">
                <a:latin typeface="Arial" panose="020B0604020202020204" pitchFamily="34" charset="0"/>
                <a:cs typeface="Arial" panose="020B0604020202020204" pitchFamily="34" charset="0"/>
              </a:rPr>
              <a:t>Meet the team</a:t>
            </a:r>
          </a:p>
        </p:txBody>
      </p:sp>
      <p:sp>
        <p:nvSpPr>
          <p:cNvPr id="19" name="Rounded Rectangle 18">
            <a:extLst>
              <a:ext uri="{FF2B5EF4-FFF2-40B4-BE49-F238E27FC236}">
                <a16:creationId xmlns:a16="http://schemas.microsoft.com/office/drawing/2014/main" xmlns="" id="{36F73EA6-8D5D-9A4D-B2F2-7137BD97254C}"/>
              </a:ext>
            </a:extLst>
          </p:cNvPr>
          <p:cNvSpPr/>
          <p:nvPr/>
        </p:nvSpPr>
        <p:spPr>
          <a:xfrm>
            <a:off x="9302523" y="570023"/>
            <a:ext cx="2618830"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Contact Us</a:t>
            </a:r>
          </a:p>
        </p:txBody>
      </p:sp>
      <p:sp>
        <p:nvSpPr>
          <p:cNvPr id="21" name="Rounded Rectangle 20">
            <a:extLst>
              <a:ext uri="{FF2B5EF4-FFF2-40B4-BE49-F238E27FC236}">
                <a16:creationId xmlns:a16="http://schemas.microsoft.com/office/drawing/2014/main" xmlns="" id="{BB558FC2-7B6C-B444-8393-A1BCCEF16FD1}"/>
              </a:ext>
            </a:extLst>
          </p:cNvPr>
          <p:cNvSpPr/>
          <p:nvPr/>
        </p:nvSpPr>
        <p:spPr>
          <a:xfrm>
            <a:off x="6338696" y="574800"/>
            <a:ext cx="2795864"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Your Results</a:t>
            </a:r>
            <a:endParaRPr lang="en-US" dirty="0"/>
          </a:p>
        </p:txBody>
      </p:sp>
      <p:sp>
        <p:nvSpPr>
          <p:cNvPr id="22" name="Rounded Rectangle 21">
            <a:extLst>
              <a:ext uri="{FF2B5EF4-FFF2-40B4-BE49-F238E27FC236}">
                <a16:creationId xmlns:a16="http://schemas.microsoft.com/office/drawing/2014/main" xmlns="" id="{D6CB01D6-442E-544F-A9D4-5D6DCDD038C7}"/>
              </a:ext>
            </a:extLst>
          </p:cNvPr>
          <p:cNvSpPr/>
          <p:nvPr/>
        </p:nvSpPr>
        <p:spPr>
          <a:xfrm>
            <a:off x="3359831" y="574800"/>
            <a:ext cx="2795864"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How it Works</a:t>
            </a:r>
          </a:p>
        </p:txBody>
      </p:sp>
      <p:sp>
        <p:nvSpPr>
          <p:cNvPr id="23" name="Rounded Rectangle 22">
            <a:extLst>
              <a:ext uri="{FF2B5EF4-FFF2-40B4-BE49-F238E27FC236}">
                <a16:creationId xmlns:a16="http://schemas.microsoft.com/office/drawing/2014/main" xmlns="" id="{750743E0-C1E0-B94A-A7F6-5B8885D76D26}"/>
              </a:ext>
            </a:extLst>
          </p:cNvPr>
          <p:cNvSpPr/>
          <p:nvPr/>
        </p:nvSpPr>
        <p:spPr>
          <a:xfrm>
            <a:off x="272823" y="574928"/>
            <a:ext cx="2904007" cy="477053"/>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About Us</a:t>
            </a:r>
          </a:p>
        </p:txBody>
      </p:sp>
      <p:sp>
        <p:nvSpPr>
          <p:cNvPr id="3" name="Rectangle 2">
            <a:extLst>
              <a:ext uri="{FF2B5EF4-FFF2-40B4-BE49-F238E27FC236}">
                <a16:creationId xmlns:a16="http://schemas.microsoft.com/office/drawing/2014/main" xmlns="" id="{84B2DC99-2852-9A4B-AF08-83BE0619990A}"/>
              </a:ext>
            </a:extLst>
          </p:cNvPr>
          <p:cNvSpPr/>
          <p:nvPr/>
        </p:nvSpPr>
        <p:spPr>
          <a:xfrm>
            <a:off x="666849" y="4230461"/>
            <a:ext cx="1450288" cy="369332"/>
          </a:xfrm>
          <a:prstGeom prst="rect">
            <a:avLst/>
          </a:prstGeom>
        </p:spPr>
        <p:txBody>
          <a:bodyPr wrap="square">
            <a:spAutoFit/>
          </a:bodyPr>
          <a:lstStyle/>
          <a:p>
            <a:pPr>
              <a:spcBef>
                <a:spcPts val="600"/>
              </a:spcBef>
            </a:pPr>
            <a:r>
              <a:rPr lang="en-US" b="1" dirty="0">
                <a:solidFill>
                  <a:srgbClr val="25516C"/>
                </a:solidFill>
                <a:latin typeface="Source Sans Pro" panose="020F0502020204030204" pitchFamily="34" charset="0"/>
              </a:rPr>
              <a:t>Adele Bloch</a:t>
            </a:r>
            <a:endParaRPr lang="en-US" b="0" dirty="0">
              <a:effectLst/>
            </a:endParaRPr>
          </a:p>
        </p:txBody>
      </p:sp>
      <p:sp>
        <p:nvSpPr>
          <p:cNvPr id="15" name="Rectangle 14">
            <a:extLst>
              <a:ext uri="{FF2B5EF4-FFF2-40B4-BE49-F238E27FC236}">
                <a16:creationId xmlns:a16="http://schemas.microsoft.com/office/drawing/2014/main" xmlns="" id="{3A41B498-5185-FA4F-9954-B9884A69B0A3}"/>
              </a:ext>
            </a:extLst>
          </p:cNvPr>
          <p:cNvSpPr/>
          <p:nvPr/>
        </p:nvSpPr>
        <p:spPr>
          <a:xfrm>
            <a:off x="10100371" y="4233814"/>
            <a:ext cx="1450288" cy="369332"/>
          </a:xfrm>
          <a:prstGeom prst="rect">
            <a:avLst/>
          </a:prstGeom>
        </p:spPr>
        <p:txBody>
          <a:bodyPr wrap="square">
            <a:spAutoFit/>
          </a:bodyPr>
          <a:lstStyle/>
          <a:p>
            <a:pPr>
              <a:spcBef>
                <a:spcPts val="600"/>
              </a:spcBef>
            </a:pPr>
            <a:r>
              <a:rPr lang="en-US" b="1" dirty="0">
                <a:solidFill>
                  <a:srgbClr val="25516C"/>
                </a:solidFill>
                <a:latin typeface="Source Sans Pro" panose="020F0502020204030204" pitchFamily="34" charset="0"/>
              </a:rPr>
              <a:t>Sarah Cook</a:t>
            </a:r>
            <a:endParaRPr lang="en-US" b="0" dirty="0">
              <a:effectLst/>
            </a:endParaRPr>
          </a:p>
        </p:txBody>
      </p:sp>
      <p:sp>
        <p:nvSpPr>
          <p:cNvPr id="16" name="Rectangle 15">
            <a:extLst>
              <a:ext uri="{FF2B5EF4-FFF2-40B4-BE49-F238E27FC236}">
                <a16:creationId xmlns:a16="http://schemas.microsoft.com/office/drawing/2014/main" xmlns="" id="{C802D52F-55CF-FF4D-8C5B-FB6A3A658800}"/>
              </a:ext>
            </a:extLst>
          </p:cNvPr>
          <p:cNvSpPr/>
          <p:nvPr/>
        </p:nvSpPr>
        <p:spPr>
          <a:xfrm>
            <a:off x="3292535" y="4211516"/>
            <a:ext cx="1450288" cy="369332"/>
          </a:xfrm>
          <a:prstGeom prst="rect">
            <a:avLst/>
          </a:prstGeom>
        </p:spPr>
        <p:txBody>
          <a:bodyPr wrap="square">
            <a:spAutoFit/>
          </a:bodyPr>
          <a:lstStyle/>
          <a:p>
            <a:pPr>
              <a:spcBef>
                <a:spcPts val="600"/>
              </a:spcBef>
            </a:pPr>
            <a:r>
              <a:rPr lang="en-US" b="1" dirty="0">
                <a:solidFill>
                  <a:srgbClr val="25516C"/>
                </a:solidFill>
                <a:latin typeface="Source Sans Pro" panose="020F0502020204030204" pitchFamily="34" charset="0"/>
              </a:rPr>
              <a:t>Wilson Tam</a:t>
            </a:r>
            <a:endParaRPr lang="en-US" b="0" dirty="0">
              <a:effectLst/>
            </a:endParaRPr>
          </a:p>
        </p:txBody>
      </p:sp>
      <p:sp>
        <p:nvSpPr>
          <p:cNvPr id="17" name="Rectangle 16">
            <a:extLst>
              <a:ext uri="{FF2B5EF4-FFF2-40B4-BE49-F238E27FC236}">
                <a16:creationId xmlns:a16="http://schemas.microsoft.com/office/drawing/2014/main" xmlns="" id="{00F36F55-3990-B843-9FFA-90265F007B46}"/>
              </a:ext>
            </a:extLst>
          </p:cNvPr>
          <p:cNvSpPr/>
          <p:nvPr/>
        </p:nvSpPr>
        <p:spPr>
          <a:xfrm>
            <a:off x="5677095" y="4231897"/>
            <a:ext cx="1450288" cy="369332"/>
          </a:xfrm>
          <a:prstGeom prst="rect">
            <a:avLst/>
          </a:prstGeom>
        </p:spPr>
        <p:txBody>
          <a:bodyPr wrap="square">
            <a:spAutoFit/>
          </a:bodyPr>
          <a:lstStyle/>
          <a:p>
            <a:pPr>
              <a:spcBef>
                <a:spcPts val="600"/>
              </a:spcBef>
            </a:pPr>
            <a:r>
              <a:rPr lang="en-US" b="1" dirty="0">
                <a:solidFill>
                  <a:srgbClr val="25516C"/>
                </a:solidFill>
                <a:latin typeface="Source Sans Pro" panose="020F0502020204030204" pitchFamily="34" charset="0"/>
              </a:rPr>
              <a:t>Kelley Liu</a:t>
            </a:r>
            <a:endParaRPr lang="en-US" b="0" dirty="0">
              <a:effectLst/>
            </a:endParaRPr>
          </a:p>
        </p:txBody>
      </p:sp>
      <p:pic>
        <p:nvPicPr>
          <p:cNvPr id="5" name="Picture 4">
            <a:extLst>
              <a:ext uri="{FF2B5EF4-FFF2-40B4-BE49-F238E27FC236}">
                <a16:creationId xmlns:a16="http://schemas.microsoft.com/office/drawing/2014/main" xmlns="" id="{A21798D9-54CA-E942-85F6-4B12E17769A8}"/>
              </a:ext>
            </a:extLst>
          </p:cNvPr>
          <p:cNvPicPr>
            <a:picLocks noChangeAspect="1"/>
          </p:cNvPicPr>
          <p:nvPr/>
        </p:nvPicPr>
        <p:blipFill rotWithShape="1">
          <a:blip r:embed="rId2"/>
          <a:srcRect l="32239" t="8915" r="36664" b="37938"/>
          <a:stretch/>
        </p:blipFill>
        <p:spPr>
          <a:xfrm>
            <a:off x="9886794" y="4601229"/>
            <a:ext cx="1701929" cy="2196406"/>
          </a:xfrm>
          <a:prstGeom prst="ellipse">
            <a:avLst/>
          </a:prstGeom>
        </p:spPr>
      </p:pic>
      <p:pic>
        <p:nvPicPr>
          <p:cNvPr id="10" name="Picture 9">
            <a:extLst>
              <a:ext uri="{FF2B5EF4-FFF2-40B4-BE49-F238E27FC236}">
                <a16:creationId xmlns:a16="http://schemas.microsoft.com/office/drawing/2014/main" xmlns="" id="{C7329477-0953-3648-A4FF-89A58F76B1E6}"/>
              </a:ext>
            </a:extLst>
          </p:cNvPr>
          <p:cNvPicPr>
            <a:picLocks noChangeAspect="1"/>
          </p:cNvPicPr>
          <p:nvPr/>
        </p:nvPicPr>
        <p:blipFill rotWithShape="1">
          <a:blip r:embed="rId3"/>
          <a:srcRect l="22987" t="18934" r="23755" b="20126"/>
          <a:stretch/>
        </p:blipFill>
        <p:spPr>
          <a:xfrm>
            <a:off x="5609939" y="4632833"/>
            <a:ext cx="1450288" cy="2175432"/>
          </a:xfrm>
          <a:prstGeom prst="ellipse">
            <a:avLst/>
          </a:prstGeom>
        </p:spPr>
      </p:pic>
      <p:pic>
        <p:nvPicPr>
          <p:cNvPr id="26" name="Picture 25">
            <a:extLst>
              <a:ext uri="{FF2B5EF4-FFF2-40B4-BE49-F238E27FC236}">
                <a16:creationId xmlns:a16="http://schemas.microsoft.com/office/drawing/2014/main" xmlns="" id="{BED961FC-CF76-304E-9F3D-FE3197A88092}"/>
              </a:ext>
            </a:extLst>
          </p:cNvPr>
          <p:cNvPicPr>
            <a:picLocks noChangeAspect="1"/>
          </p:cNvPicPr>
          <p:nvPr/>
        </p:nvPicPr>
        <p:blipFill>
          <a:blip r:embed="rId4"/>
          <a:stretch>
            <a:fillRect/>
          </a:stretch>
        </p:blipFill>
        <p:spPr>
          <a:xfrm>
            <a:off x="666848" y="4597296"/>
            <a:ext cx="1508195" cy="2175432"/>
          </a:xfrm>
          <a:prstGeom prst="ellipse">
            <a:avLst/>
          </a:prstGeom>
        </p:spPr>
      </p:pic>
      <p:sp>
        <p:nvSpPr>
          <p:cNvPr id="27" name="Rectangle 26">
            <a:extLst>
              <a:ext uri="{FF2B5EF4-FFF2-40B4-BE49-F238E27FC236}">
                <a16:creationId xmlns:a16="http://schemas.microsoft.com/office/drawing/2014/main" xmlns="" id="{EAC4FCF8-6C21-B041-80A4-2698326AA51A}"/>
              </a:ext>
            </a:extLst>
          </p:cNvPr>
          <p:cNvSpPr/>
          <p:nvPr/>
        </p:nvSpPr>
        <p:spPr>
          <a:xfrm>
            <a:off x="7804274" y="4231897"/>
            <a:ext cx="2082520" cy="369332"/>
          </a:xfrm>
          <a:prstGeom prst="rect">
            <a:avLst/>
          </a:prstGeom>
        </p:spPr>
        <p:txBody>
          <a:bodyPr wrap="square">
            <a:spAutoFit/>
          </a:bodyPr>
          <a:lstStyle/>
          <a:p>
            <a:pPr>
              <a:spcBef>
                <a:spcPts val="600"/>
              </a:spcBef>
            </a:pPr>
            <a:r>
              <a:rPr lang="en-US" b="1" dirty="0">
                <a:solidFill>
                  <a:srgbClr val="25516C"/>
                </a:solidFill>
                <a:latin typeface="Source Sans Pro" panose="020F0502020204030204" pitchFamily="34" charset="0"/>
              </a:rPr>
              <a:t>Daniel Hwang</a:t>
            </a:r>
            <a:endParaRPr lang="en-US" b="0" dirty="0">
              <a:effectLst/>
            </a:endParaRPr>
          </a:p>
        </p:txBody>
      </p:sp>
      <p:pic>
        <p:nvPicPr>
          <p:cNvPr id="29" name="Picture 28">
            <a:extLst>
              <a:ext uri="{FF2B5EF4-FFF2-40B4-BE49-F238E27FC236}">
                <a16:creationId xmlns:a16="http://schemas.microsoft.com/office/drawing/2014/main" xmlns="" id="{54A59187-C44A-E944-8CA2-D3E019AB1461}"/>
              </a:ext>
            </a:extLst>
          </p:cNvPr>
          <p:cNvPicPr>
            <a:picLocks noChangeAspect="1"/>
          </p:cNvPicPr>
          <p:nvPr/>
        </p:nvPicPr>
        <p:blipFill>
          <a:blip r:embed="rId5"/>
          <a:stretch>
            <a:fillRect/>
          </a:stretch>
        </p:blipFill>
        <p:spPr>
          <a:xfrm>
            <a:off x="7746368" y="4604745"/>
            <a:ext cx="1701930" cy="2173833"/>
          </a:xfrm>
          <a:prstGeom prst="ellipse">
            <a:avLst/>
          </a:prstGeom>
        </p:spPr>
      </p:pic>
      <p:pic>
        <p:nvPicPr>
          <p:cNvPr id="32" name="Picture 31">
            <a:extLst>
              <a:ext uri="{FF2B5EF4-FFF2-40B4-BE49-F238E27FC236}">
                <a16:creationId xmlns:a16="http://schemas.microsoft.com/office/drawing/2014/main" xmlns="" id="{E06387BD-22CA-444A-9B11-E097CBD77884}"/>
              </a:ext>
            </a:extLst>
          </p:cNvPr>
          <p:cNvPicPr>
            <a:picLocks noChangeAspect="1"/>
          </p:cNvPicPr>
          <p:nvPr/>
        </p:nvPicPr>
        <p:blipFill>
          <a:blip r:embed="rId6"/>
          <a:stretch>
            <a:fillRect/>
          </a:stretch>
        </p:blipFill>
        <p:spPr>
          <a:xfrm>
            <a:off x="3004086" y="4592507"/>
            <a:ext cx="1771589" cy="2177349"/>
          </a:xfrm>
          <a:prstGeom prst="ellipse">
            <a:avLst/>
          </a:prstGeom>
        </p:spPr>
      </p:pic>
      <p:sp>
        <p:nvSpPr>
          <p:cNvPr id="28" name="Rectangle 27">
            <a:extLst>
              <a:ext uri="{FF2B5EF4-FFF2-40B4-BE49-F238E27FC236}">
                <a16:creationId xmlns:a16="http://schemas.microsoft.com/office/drawing/2014/main" xmlns="" id="{148465F1-7BA4-2F4F-8784-D93D716077BE}"/>
              </a:ext>
            </a:extLst>
          </p:cNvPr>
          <p:cNvSpPr/>
          <p:nvPr/>
        </p:nvSpPr>
        <p:spPr>
          <a:xfrm>
            <a:off x="353292" y="1783849"/>
            <a:ext cx="11717237" cy="1477328"/>
          </a:xfrm>
          <a:prstGeom prst="rect">
            <a:avLst/>
          </a:prstGeom>
        </p:spPr>
        <p:txBody>
          <a:bodyPr wrap="square">
            <a:spAutoFit/>
          </a:bodyPr>
          <a:lstStyle/>
          <a:p>
            <a:r>
              <a:rPr lang="en-US" dirty="0"/>
              <a:t>Welcome to Fitbit-X, a website where you can upload your Fitbit data to receive in-depth correlations, trends, and insights; all personalized and tailored directly to you! </a:t>
            </a:r>
          </a:p>
          <a:p>
            <a:endParaRPr lang="en-US" dirty="0"/>
          </a:p>
          <a:p>
            <a:r>
              <a:rPr lang="en-US" dirty="0"/>
              <a:t>Our team understands </a:t>
            </a:r>
            <a:r>
              <a:rPr lang="en-US" i="1" dirty="0"/>
              <a:t>the power of data</a:t>
            </a:r>
            <a:r>
              <a:rPr lang="en-US" dirty="0"/>
              <a:t>, and we want to give that power to you. Just follow the two-step process below to get started!</a:t>
            </a:r>
          </a:p>
        </p:txBody>
      </p:sp>
      <p:sp>
        <p:nvSpPr>
          <p:cNvPr id="30" name="TextBox 29">
            <a:extLst>
              <a:ext uri="{FF2B5EF4-FFF2-40B4-BE49-F238E27FC236}">
                <a16:creationId xmlns:a16="http://schemas.microsoft.com/office/drawing/2014/main" xmlns="" id="{FFC05BAF-AC45-094C-9B83-798CBD080EAC}"/>
              </a:ext>
            </a:extLst>
          </p:cNvPr>
          <p:cNvSpPr txBox="1"/>
          <p:nvPr/>
        </p:nvSpPr>
        <p:spPr>
          <a:xfrm>
            <a:off x="306689" y="1210259"/>
            <a:ext cx="5337117" cy="358417"/>
          </a:xfrm>
          <a:prstGeom prst="rect">
            <a:avLst/>
          </a:prstGeom>
          <a:noFill/>
        </p:spPr>
        <p:txBody>
          <a:bodyPr wrap="square" rtlCol="0">
            <a:spAutoFit/>
          </a:bodyPr>
          <a:lstStyle/>
          <a:p>
            <a:r>
              <a:rPr lang="en-US" sz="2500" b="1" u="sng" dirty="0">
                <a:latin typeface="Arial" panose="020B0604020202020204" pitchFamily="34" charset="0"/>
                <a:cs typeface="Arial" panose="020B0604020202020204" pitchFamily="34" charset="0"/>
              </a:rPr>
              <a:t>Who are we?</a:t>
            </a:r>
          </a:p>
        </p:txBody>
      </p:sp>
    </p:spTree>
    <p:extLst>
      <p:ext uri="{BB962C8B-B14F-4D97-AF65-F5344CB8AC3E}">
        <p14:creationId xmlns:p14="http://schemas.microsoft.com/office/powerpoint/2010/main" val="2810921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a:extLst>
              <a:ext uri="{FF2B5EF4-FFF2-40B4-BE49-F238E27FC236}">
                <a16:creationId xmlns:a16="http://schemas.microsoft.com/office/drawing/2014/main" xmlns="" id="{D2733F5C-77FE-0645-8DE7-7CFB2E7B515E}"/>
              </a:ext>
            </a:extLst>
          </p:cNvPr>
          <p:cNvSpPr/>
          <p:nvPr/>
        </p:nvSpPr>
        <p:spPr>
          <a:xfrm>
            <a:off x="120968" y="0"/>
            <a:ext cx="11923981" cy="1185333"/>
          </a:xfrm>
          <a:prstGeom prst="round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5F768B51-C90D-1146-876B-C1266DBFA30C}"/>
              </a:ext>
            </a:extLst>
          </p:cNvPr>
          <p:cNvSpPr>
            <a:spLocks noGrp="1"/>
          </p:cNvSpPr>
          <p:nvPr>
            <p:ph type="title"/>
          </p:nvPr>
        </p:nvSpPr>
        <p:spPr>
          <a:xfrm>
            <a:off x="838200" y="-369356"/>
            <a:ext cx="10515600" cy="1325563"/>
          </a:xfrm>
        </p:spPr>
        <p:txBody>
          <a:bodyPr>
            <a:normAutofit/>
          </a:bodyPr>
          <a:lstStyle/>
          <a:p>
            <a:pPr algn="ctr"/>
            <a:r>
              <a:rPr lang="en-US" sz="4200" b="1" dirty="0">
                <a:latin typeface="Arial" panose="020B0604020202020204" pitchFamily="34" charset="0"/>
                <a:cs typeface="Arial" panose="020B0604020202020204" pitchFamily="34" charset="0"/>
              </a:rPr>
              <a:t>Fitbit-X</a:t>
            </a:r>
          </a:p>
        </p:txBody>
      </p:sp>
      <p:sp>
        <p:nvSpPr>
          <p:cNvPr id="19" name="Rounded Rectangle 18">
            <a:extLst>
              <a:ext uri="{FF2B5EF4-FFF2-40B4-BE49-F238E27FC236}">
                <a16:creationId xmlns:a16="http://schemas.microsoft.com/office/drawing/2014/main" xmlns="" id="{36F73EA6-8D5D-9A4D-B2F2-7137BD97254C}"/>
              </a:ext>
            </a:extLst>
          </p:cNvPr>
          <p:cNvSpPr/>
          <p:nvPr/>
        </p:nvSpPr>
        <p:spPr>
          <a:xfrm>
            <a:off x="9302523" y="570023"/>
            <a:ext cx="2618830"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Contact Us</a:t>
            </a:r>
          </a:p>
        </p:txBody>
      </p:sp>
      <p:sp>
        <p:nvSpPr>
          <p:cNvPr id="21" name="Rounded Rectangle 20">
            <a:extLst>
              <a:ext uri="{FF2B5EF4-FFF2-40B4-BE49-F238E27FC236}">
                <a16:creationId xmlns:a16="http://schemas.microsoft.com/office/drawing/2014/main" xmlns="" id="{BB558FC2-7B6C-B444-8393-A1BCCEF16FD1}"/>
              </a:ext>
            </a:extLst>
          </p:cNvPr>
          <p:cNvSpPr/>
          <p:nvPr/>
        </p:nvSpPr>
        <p:spPr>
          <a:xfrm>
            <a:off x="6338696" y="574800"/>
            <a:ext cx="2795864"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Your Results</a:t>
            </a:r>
            <a:endParaRPr lang="en-US" dirty="0"/>
          </a:p>
        </p:txBody>
      </p:sp>
      <p:sp>
        <p:nvSpPr>
          <p:cNvPr id="22" name="Rounded Rectangle 21">
            <a:extLst>
              <a:ext uri="{FF2B5EF4-FFF2-40B4-BE49-F238E27FC236}">
                <a16:creationId xmlns:a16="http://schemas.microsoft.com/office/drawing/2014/main" xmlns="" id="{D6CB01D6-442E-544F-A9D4-5D6DCDD038C7}"/>
              </a:ext>
            </a:extLst>
          </p:cNvPr>
          <p:cNvSpPr/>
          <p:nvPr/>
        </p:nvSpPr>
        <p:spPr>
          <a:xfrm>
            <a:off x="3359831" y="574800"/>
            <a:ext cx="2795864" cy="477053"/>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How it Works</a:t>
            </a:r>
          </a:p>
        </p:txBody>
      </p:sp>
      <p:sp>
        <p:nvSpPr>
          <p:cNvPr id="23" name="Rounded Rectangle 22">
            <a:extLst>
              <a:ext uri="{FF2B5EF4-FFF2-40B4-BE49-F238E27FC236}">
                <a16:creationId xmlns:a16="http://schemas.microsoft.com/office/drawing/2014/main" xmlns="" id="{750743E0-C1E0-B94A-A7F6-5B8885D76D26}"/>
              </a:ext>
            </a:extLst>
          </p:cNvPr>
          <p:cNvSpPr/>
          <p:nvPr/>
        </p:nvSpPr>
        <p:spPr>
          <a:xfrm>
            <a:off x="272823" y="574928"/>
            <a:ext cx="2904007" cy="477053"/>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About Us</a:t>
            </a:r>
          </a:p>
        </p:txBody>
      </p:sp>
      <p:sp>
        <p:nvSpPr>
          <p:cNvPr id="13" name="Rectangle 12">
            <a:extLst>
              <a:ext uri="{FF2B5EF4-FFF2-40B4-BE49-F238E27FC236}">
                <a16:creationId xmlns:a16="http://schemas.microsoft.com/office/drawing/2014/main" xmlns="" id="{148465F1-7BA4-2F4F-8784-D93D716077BE}"/>
              </a:ext>
            </a:extLst>
          </p:cNvPr>
          <p:cNvSpPr/>
          <p:nvPr/>
        </p:nvSpPr>
        <p:spPr>
          <a:xfrm>
            <a:off x="-2236135" y="5559735"/>
            <a:ext cx="11717237" cy="754053"/>
          </a:xfrm>
          <a:prstGeom prst="rect">
            <a:avLst/>
          </a:prstGeom>
        </p:spPr>
        <p:txBody>
          <a:bodyPr wrap="square">
            <a:spAutoFit/>
          </a:bodyPr>
          <a:lstStyle/>
          <a:p>
            <a:endParaRPr lang="en-US" dirty="0"/>
          </a:p>
          <a:p>
            <a:pPr algn="ctr"/>
            <a:r>
              <a:rPr lang="en-US" sz="2500" dirty="0"/>
              <a:t>Almost done! Just upload your data </a:t>
            </a:r>
            <a:r>
              <a:rPr lang="en-US" sz="2500" dirty="0" smtClean="0"/>
              <a:t>file. </a:t>
            </a:r>
            <a:endParaRPr lang="en-US" sz="2500" dirty="0"/>
          </a:p>
        </p:txBody>
      </p:sp>
      <p:pic>
        <p:nvPicPr>
          <p:cNvPr id="14" name="Content Placeholder 4">
            <a:extLst>
              <a:ext uri="{FF2B5EF4-FFF2-40B4-BE49-F238E27FC236}">
                <a16:creationId xmlns:a16="http://schemas.microsoft.com/office/drawing/2014/main" xmlns="" id="{DA8F7F1F-5CE7-5A45-9FAC-A2E890EA27A9}"/>
              </a:ext>
            </a:extLst>
          </p:cNvPr>
          <p:cNvPicPr>
            <a:picLocks noGrp="1" noChangeAspect="1"/>
          </p:cNvPicPr>
          <p:nvPr>
            <p:ph idx="1"/>
          </p:nvPr>
        </p:nvPicPr>
        <p:blipFill>
          <a:blip r:embed="rId4"/>
          <a:stretch>
            <a:fillRect/>
          </a:stretch>
        </p:blipFill>
        <p:spPr>
          <a:xfrm>
            <a:off x="6338696" y="5143707"/>
            <a:ext cx="4531908" cy="1341598"/>
          </a:xfrm>
        </p:spPr>
      </p:pic>
      <p:sp>
        <p:nvSpPr>
          <p:cNvPr id="16" name="TextBox 15">
            <a:extLst>
              <a:ext uri="{FF2B5EF4-FFF2-40B4-BE49-F238E27FC236}">
                <a16:creationId xmlns:a16="http://schemas.microsoft.com/office/drawing/2014/main" xmlns="" id="{FFC05BAF-AC45-094C-9B83-798CBD080EAC}"/>
              </a:ext>
            </a:extLst>
          </p:cNvPr>
          <p:cNvSpPr txBox="1"/>
          <p:nvPr/>
        </p:nvSpPr>
        <p:spPr>
          <a:xfrm>
            <a:off x="-2340847" y="1222386"/>
            <a:ext cx="5337117" cy="477054"/>
          </a:xfrm>
          <a:prstGeom prst="rect">
            <a:avLst/>
          </a:prstGeom>
          <a:noFill/>
        </p:spPr>
        <p:txBody>
          <a:bodyPr wrap="square" rtlCol="0">
            <a:spAutoFit/>
          </a:bodyPr>
          <a:lstStyle/>
          <a:p>
            <a:r>
              <a:rPr lang="en-US" sz="2500" b="1" u="sng" dirty="0">
                <a:latin typeface="Arial" panose="020B0604020202020204" pitchFamily="34" charset="0"/>
                <a:cs typeface="Arial" panose="020B0604020202020204" pitchFamily="34" charset="0"/>
              </a:rPr>
              <a:t>Who </a:t>
            </a:r>
            <a:r>
              <a:rPr lang="en-US" sz="2500" b="1" u="sng" dirty="0" err="1" smtClean="0">
                <a:latin typeface="Arial" panose="020B0604020202020204" pitchFamily="34" charset="0"/>
                <a:cs typeface="Arial" panose="020B0604020202020204" pitchFamily="34" charset="0"/>
              </a:rPr>
              <a:t>ar</a:t>
            </a:r>
            <a:r>
              <a:rPr lang="en-US" sz="2500" b="1" u="sng" dirty="0" smtClean="0">
                <a:latin typeface="Arial" panose="020B0604020202020204" pitchFamily="34" charset="0"/>
                <a:cs typeface="Arial" panose="020B0604020202020204" pitchFamily="34" charset="0"/>
              </a:rPr>
              <a:t> </a:t>
            </a:r>
            <a:r>
              <a:rPr lang="en-US" sz="2500" b="1" u="sng" dirty="0">
                <a:latin typeface="Arial" panose="020B0604020202020204" pitchFamily="34" charset="0"/>
                <a:cs typeface="Arial" panose="020B0604020202020204" pitchFamily="34" charset="0"/>
              </a:rPr>
              <a:t>we?</a:t>
            </a:r>
          </a:p>
        </p:txBody>
      </p:sp>
      <p:sp>
        <p:nvSpPr>
          <p:cNvPr id="17" name="TextBox 16">
            <a:extLst>
              <a:ext uri="{FF2B5EF4-FFF2-40B4-BE49-F238E27FC236}">
                <a16:creationId xmlns:a16="http://schemas.microsoft.com/office/drawing/2014/main" xmlns="" id="{FFC05BAF-AC45-094C-9B83-798CBD080EAC}"/>
              </a:ext>
            </a:extLst>
          </p:cNvPr>
          <p:cNvSpPr txBox="1"/>
          <p:nvPr/>
        </p:nvSpPr>
        <p:spPr>
          <a:xfrm>
            <a:off x="272821" y="5149691"/>
            <a:ext cx="5337117" cy="477054"/>
          </a:xfrm>
          <a:prstGeom prst="rect">
            <a:avLst/>
          </a:prstGeom>
          <a:noFill/>
        </p:spPr>
        <p:txBody>
          <a:bodyPr wrap="square" rtlCol="0">
            <a:spAutoFit/>
          </a:bodyPr>
          <a:lstStyle/>
          <a:p>
            <a:r>
              <a:rPr lang="en-US" sz="2500" b="1" u="sng" dirty="0">
                <a:latin typeface="Arial" panose="020B0604020202020204" pitchFamily="34" charset="0"/>
                <a:cs typeface="Arial" panose="020B0604020202020204" pitchFamily="34" charset="0"/>
              </a:rPr>
              <a:t>Step 2: Uploading your data</a:t>
            </a:r>
          </a:p>
        </p:txBody>
      </p:sp>
      <p:sp>
        <p:nvSpPr>
          <p:cNvPr id="18" name="TextBox 17">
            <a:extLst>
              <a:ext uri="{FF2B5EF4-FFF2-40B4-BE49-F238E27FC236}">
                <a16:creationId xmlns:a16="http://schemas.microsoft.com/office/drawing/2014/main" xmlns="" id="{2A5A6511-E3A8-B041-8546-E1EF25D0B1AF}"/>
              </a:ext>
            </a:extLst>
          </p:cNvPr>
          <p:cNvSpPr txBox="1"/>
          <p:nvPr/>
        </p:nvSpPr>
        <p:spPr>
          <a:xfrm>
            <a:off x="5932441" y="1991195"/>
            <a:ext cx="6259559" cy="2462213"/>
          </a:xfrm>
          <a:prstGeom prst="rect">
            <a:avLst/>
          </a:prstGeom>
          <a:noFill/>
        </p:spPr>
        <p:txBody>
          <a:bodyPr wrap="square" rtlCol="0">
            <a:spAutoFit/>
          </a:bodyPr>
          <a:lstStyle/>
          <a:p>
            <a:pPr fontAlgn="base"/>
            <a:endParaRPr lang="en-US" sz="1400" dirty="0">
              <a:latin typeface="Arial" panose="020B0604020202020204" pitchFamily="34" charset="0"/>
              <a:cs typeface="Arial" panose="020B0604020202020204" pitchFamily="34" charset="0"/>
            </a:endParaRPr>
          </a:p>
          <a:p>
            <a:pPr marL="342900" indent="-342900" fontAlgn="base">
              <a:buFont typeface="+mj-lt"/>
              <a:buAutoNum type="arabicPeriod"/>
            </a:pPr>
            <a:r>
              <a:rPr lang="en-US" sz="1400" dirty="0">
                <a:latin typeface="Arial" panose="020B0604020202020204" pitchFamily="34" charset="0"/>
                <a:cs typeface="Arial" panose="020B0604020202020204" pitchFamily="34" charset="0"/>
              </a:rPr>
              <a:t>Go to </a:t>
            </a:r>
            <a:r>
              <a:rPr lang="en-US" sz="1400" u="sng" dirty="0">
                <a:latin typeface="Arial" panose="020B0604020202020204" pitchFamily="34" charset="0"/>
                <a:cs typeface="Arial" panose="020B0604020202020204" pitchFamily="34" charset="0"/>
                <a:hlinkClick r:id="rId5"/>
              </a:rPr>
              <a:t>fitbit.com</a:t>
            </a:r>
            <a:r>
              <a:rPr lang="en-US" sz="1400" dirty="0">
                <a:latin typeface="Arial" panose="020B0604020202020204" pitchFamily="34" charset="0"/>
                <a:cs typeface="Arial" panose="020B0604020202020204" pitchFamily="34" charset="0"/>
              </a:rPr>
              <a:t>.</a:t>
            </a:r>
          </a:p>
          <a:p>
            <a:pPr marL="342900" indent="-342900" fontAlgn="base">
              <a:buFont typeface="+mj-lt"/>
              <a:buAutoNum type="arabicPeriod"/>
            </a:pPr>
            <a:r>
              <a:rPr lang="en-US" sz="1400" dirty="0">
                <a:latin typeface="Arial" panose="020B0604020202020204" pitchFamily="34" charset="0"/>
                <a:cs typeface="Arial" panose="020B0604020202020204" pitchFamily="34" charset="0"/>
              </a:rPr>
              <a:t>Click “login” in the upper right corner.</a:t>
            </a:r>
          </a:p>
          <a:p>
            <a:pPr marL="342900" indent="-342900" fontAlgn="base">
              <a:buFont typeface="+mj-lt"/>
              <a:buAutoNum type="arabicPeriod"/>
            </a:pPr>
            <a:r>
              <a:rPr lang="en-US" sz="1400" dirty="0">
                <a:latin typeface="Arial" panose="020B0604020202020204" pitchFamily="34" charset="0"/>
                <a:cs typeface="Arial" panose="020B0604020202020204" pitchFamily="34" charset="0"/>
              </a:rPr>
              <a:t>Once logged in, go to the gear icon in the upper right corner and click on settings.</a:t>
            </a:r>
          </a:p>
          <a:p>
            <a:pPr marL="342900" indent="-342900" fontAlgn="base">
              <a:buFont typeface="+mj-lt"/>
              <a:buAutoNum type="arabicPeriod"/>
            </a:pPr>
            <a:r>
              <a:rPr lang="en-US" sz="1400" dirty="0">
                <a:latin typeface="Arial" panose="020B0604020202020204" pitchFamily="34" charset="0"/>
                <a:cs typeface="Arial" panose="020B0604020202020204" pitchFamily="34" charset="0"/>
              </a:rPr>
              <a:t>Click data export on the side bar.</a:t>
            </a:r>
          </a:p>
          <a:p>
            <a:pPr marL="342900" indent="-342900" fontAlgn="base">
              <a:buFont typeface="+mj-lt"/>
              <a:buAutoNum type="arabicPeriod"/>
            </a:pPr>
            <a:r>
              <a:rPr lang="en-US" sz="1400" dirty="0">
                <a:latin typeface="Arial" panose="020B0604020202020204" pitchFamily="34" charset="0"/>
                <a:cs typeface="Arial" panose="020B0604020202020204" pitchFamily="34" charset="0"/>
              </a:rPr>
              <a:t>Scroll to the bottom of the page and perform an export request.</a:t>
            </a:r>
          </a:p>
          <a:p>
            <a:pPr marL="342900" indent="-342900" fontAlgn="base">
              <a:buFont typeface="+mj-lt"/>
              <a:buAutoNum type="arabicPeriod"/>
            </a:pPr>
            <a:r>
              <a:rPr lang="en-US" sz="1400" dirty="0">
                <a:latin typeface="Arial" panose="020B0604020202020204" pitchFamily="34" charset="0"/>
                <a:cs typeface="Arial" panose="020B0604020202020204" pitchFamily="34" charset="0"/>
              </a:rPr>
              <a:t>You will receive an email to confirm the export request.</a:t>
            </a:r>
          </a:p>
          <a:p>
            <a:pPr marL="342900" indent="-342900" fontAlgn="base">
              <a:buFont typeface="+mj-lt"/>
              <a:buAutoNum type="arabicPeriod"/>
            </a:pPr>
            <a:r>
              <a:rPr lang="en-US" sz="1400" dirty="0">
                <a:latin typeface="Arial" panose="020B0604020202020204" pitchFamily="34" charset="0"/>
                <a:cs typeface="Arial" panose="020B0604020202020204" pitchFamily="34" charset="0"/>
              </a:rPr>
              <a:t>Once you have confirmed the export request, wait until you receive a “Your export has completed” email, and then download your data.</a:t>
            </a:r>
          </a:p>
          <a:p>
            <a:endParaRPr lang="en-US" sz="1400" dirty="0">
              <a:latin typeface="Arial" panose="020B0604020202020204" pitchFamily="34" charset="0"/>
              <a:cs typeface="Arial" panose="020B0604020202020204" pitchFamily="34" charset="0"/>
            </a:endParaRPr>
          </a:p>
        </p:txBody>
      </p:sp>
      <p:pic>
        <p:nvPicPr>
          <p:cNvPr id="20" name="FitbitX Download Video">
            <a:hlinkClick r:id="" action="ppaction://media"/>
            <a:extLst>
              <a:ext uri="{FF2B5EF4-FFF2-40B4-BE49-F238E27FC236}">
                <a16:creationId xmlns:a16="http://schemas.microsoft.com/office/drawing/2014/main" xmlns="" id="{6CB67F16-1269-6146-A045-4069CD01BF83}"/>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27712" y="1575169"/>
            <a:ext cx="5432490" cy="3294267"/>
          </a:xfrm>
          <a:prstGeom prst="rect">
            <a:avLst/>
          </a:prstGeom>
        </p:spPr>
      </p:pic>
      <p:sp>
        <p:nvSpPr>
          <p:cNvPr id="25" name="TextBox 24">
            <a:extLst>
              <a:ext uri="{FF2B5EF4-FFF2-40B4-BE49-F238E27FC236}">
                <a16:creationId xmlns:a16="http://schemas.microsoft.com/office/drawing/2014/main" xmlns="" id="{C33963AA-E25D-554A-A598-7F0B24727592}"/>
              </a:ext>
            </a:extLst>
          </p:cNvPr>
          <p:cNvSpPr txBox="1"/>
          <p:nvPr/>
        </p:nvSpPr>
        <p:spPr>
          <a:xfrm>
            <a:off x="272822" y="1121427"/>
            <a:ext cx="5337117" cy="477054"/>
          </a:xfrm>
          <a:prstGeom prst="rect">
            <a:avLst/>
          </a:prstGeom>
          <a:noFill/>
        </p:spPr>
        <p:txBody>
          <a:bodyPr wrap="square" rtlCol="0">
            <a:spAutoFit/>
          </a:bodyPr>
          <a:lstStyle/>
          <a:p>
            <a:r>
              <a:rPr lang="en-US" sz="2500" b="1" u="sng" dirty="0">
                <a:latin typeface="Arial" panose="020B0604020202020204" pitchFamily="34" charset="0"/>
                <a:cs typeface="Arial" panose="020B0604020202020204" pitchFamily="34" charset="0"/>
              </a:rPr>
              <a:t>Step 1: Downloading your data</a:t>
            </a:r>
          </a:p>
        </p:txBody>
      </p:sp>
    </p:spTree>
    <p:extLst>
      <p:ext uri="{BB962C8B-B14F-4D97-AF65-F5344CB8AC3E}">
        <p14:creationId xmlns:p14="http://schemas.microsoft.com/office/powerpoint/2010/main" val="50284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750"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0"/>
                                        </p:tgtEl>
                                      </p:cBhvr>
                                    </p:cmd>
                                  </p:childTnLst>
                                </p:cTn>
                              </p:par>
                            </p:childTnLst>
                          </p:cTn>
                        </p:par>
                      </p:childTnLst>
                    </p:cTn>
                  </p:par>
                </p:childTnLst>
              </p:cTn>
              <p:nextCondLst>
                <p:cond evt="onClick" delay="0">
                  <p:tgtEl>
                    <p:spTgt spid="20"/>
                  </p:tgtEl>
                </p:cond>
              </p:nextCondLst>
            </p:seq>
            <p:video>
              <p:cMediaNode vol="80000">
                <p:cTn id="12" fill="hold" display="0">
                  <p:stCondLst>
                    <p:cond delay="indefinite"/>
                  </p:stCondLst>
                </p:cTn>
                <p:tgtEl>
                  <p:spTgt spid="20"/>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a:extLst>
              <a:ext uri="{FF2B5EF4-FFF2-40B4-BE49-F238E27FC236}">
                <a16:creationId xmlns:a16="http://schemas.microsoft.com/office/drawing/2014/main" xmlns="" id="{D2733F5C-77FE-0645-8DE7-7CFB2E7B515E}"/>
              </a:ext>
            </a:extLst>
          </p:cNvPr>
          <p:cNvSpPr/>
          <p:nvPr/>
        </p:nvSpPr>
        <p:spPr>
          <a:xfrm>
            <a:off x="120968" y="0"/>
            <a:ext cx="11923981" cy="1185333"/>
          </a:xfrm>
          <a:prstGeom prst="round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5F768B51-C90D-1146-876B-C1266DBFA30C}"/>
              </a:ext>
            </a:extLst>
          </p:cNvPr>
          <p:cNvSpPr>
            <a:spLocks noGrp="1"/>
          </p:cNvSpPr>
          <p:nvPr>
            <p:ph type="title"/>
          </p:nvPr>
        </p:nvSpPr>
        <p:spPr>
          <a:xfrm>
            <a:off x="838200" y="-335490"/>
            <a:ext cx="10515600" cy="1325563"/>
          </a:xfrm>
        </p:spPr>
        <p:txBody>
          <a:bodyPr>
            <a:normAutofit/>
          </a:bodyPr>
          <a:lstStyle/>
          <a:p>
            <a:pPr algn="ctr"/>
            <a:r>
              <a:rPr lang="en-US" sz="4200" b="1" dirty="0">
                <a:latin typeface="Arial" panose="020B0604020202020204" pitchFamily="34" charset="0"/>
                <a:cs typeface="Arial" panose="020B0604020202020204" pitchFamily="34" charset="0"/>
              </a:rPr>
              <a:t>Fitbit-X</a:t>
            </a:r>
            <a:endParaRPr lang="en-US" sz="4200" b="1" dirty="0"/>
          </a:p>
        </p:txBody>
      </p:sp>
      <p:sp>
        <p:nvSpPr>
          <p:cNvPr id="11" name="TextBox 10">
            <a:extLst>
              <a:ext uri="{FF2B5EF4-FFF2-40B4-BE49-F238E27FC236}">
                <a16:creationId xmlns:a16="http://schemas.microsoft.com/office/drawing/2014/main" xmlns="" id="{FFC05BAF-AC45-094C-9B83-798CBD080EAC}"/>
              </a:ext>
            </a:extLst>
          </p:cNvPr>
          <p:cNvSpPr txBox="1"/>
          <p:nvPr/>
        </p:nvSpPr>
        <p:spPr>
          <a:xfrm>
            <a:off x="226227" y="1370145"/>
            <a:ext cx="5337117" cy="477054"/>
          </a:xfrm>
          <a:prstGeom prst="rect">
            <a:avLst/>
          </a:prstGeom>
          <a:noFill/>
        </p:spPr>
        <p:txBody>
          <a:bodyPr wrap="square" rtlCol="0">
            <a:spAutoFit/>
          </a:bodyPr>
          <a:lstStyle/>
          <a:p>
            <a:r>
              <a:rPr lang="en-US" sz="2500" b="1" u="sng" dirty="0">
                <a:latin typeface="Arial" panose="020B0604020202020204" pitchFamily="34" charset="0"/>
                <a:cs typeface="Arial" panose="020B0604020202020204" pitchFamily="34" charset="0"/>
              </a:rPr>
              <a:t>Your results are here!</a:t>
            </a:r>
          </a:p>
        </p:txBody>
      </p:sp>
      <p:sp>
        <p:nvSpPr>
          <p:cNvPr id="19" name="Rounded Rectangle 18">
            <a:extLst>
              <a:ext uri="{FF2B5EF4-FFF2-40B4-BE49-F238E27FC236}">
                <a16:creationId xmlns:a16="http://schemas.microsoft.com/office/drawing/2014/main" xmlns="" id="{36F73EA6-8D5D-9A4D-B2F2-7137BD97254C}"/>
              </a:ext>
            </a:extLst>
          </p:cNvPr>
          <p:cNvSpPr/>
          <p:nvPr/>
        </p:nvSpPr>
        <p:spPr>
          <a:xfrm>
            <a:off x="9302523" y="570023"/>
            <a:ext cx="2618830"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Contact Us</a:t>
            </a:r>
          </a:p>
        </p:txBody>
      </p:sp>
      <p:sp>
        <p:nvSpPr>
          <p:cNvPr id="21" name="Rounded Rectangle 20">
            <a:extLst>
              <a:ext uri="{FF2B5EF4-FFF2-40B4-BE49-F238E27FC236}">
                <a16:creationId xmlns:a16="http://schemas.microsoft.com/office/drawing/2014/main" xmlns="" id="{BB558FC2-7B6C-B444-8393-A1BCCEF16FD1}"/>
              </a:ext>
            </a:extLst>
          </p:cNvPr>
          <p:cNvSpPr/>
          <p:nvPr/>
        </p:nvSpPr>
        <p:spPr>
          <a:xfrm>
            <a:off x="6338696" y="574800"/>
            <a:ext cx="2795864" cy="477053"/>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Your Results</a:t>
            </a:r>
            <a:endParaRPr lang="en-US" dirty="0">
              <a:ln w="0"/>
              <a:solidFill>
                <a:schemeClr val="tx1"/>
              </a:solidFill>
              <a:effectLst>
                <a:outerShdw blurRad="38100" dist="19050" dir="2700000" algn="tl" rotWithShape="0">
                  <a:schemeClr val="dk1">
                    <a:alpha val="40000"/>
                  </a:schemeClr>
                </a:outerShdw>
              </a:effectLst>
            </a:endParaRPr>
          </a:p>
        </p:txBody>
      </p:sp>
      <p:sp>
        <p:nvSpPr>
          <p:cNvPr id="22" name="Rounded Rectangle 21">
            <a:extLst>
              <a:ext uri="{FF2B5EF4-FFF2-40B4-BE49-F238E27FC236}">
                <a16:creationId xmlns:a16="http://schemas.microsoft.com/office/drawing/2014/main" xmlns="" id="{D6CB01D6-442E-544F-A9D4-5D6DCDD038C7}"/>
              </a:ext>
            </a:extLst>
          </p:cNvPr>
          <p:cNvSpPr/>
          <p:nvPr/>
        </p:nvSpPr>
        <p:spPr>
          <a:xfrm>
            <a:off x="3359831" y="574800"/>
            <a:ext cx="2795864"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How it Works</a:t>
            </a:r>
          </a:p>
        </p:txBody>
      </p:sp>
      <p:sp>
        <p:nvSpPr>
          <p:cNvPr id="23" name="Rounded Rectangle 22">
            <a:extLst>
              <a:ext uri="{FF2B5EF4-FFF2-40B4-BE49-F238E27FC236}">
                <a16:creationId xmlns:a16="http://schemas.microsoft.com/office/drawing/2014/main" xmlns="" id="{750743E0-C1E0-B94A-A7F6-5B8885D76D26}"/>
              </a:ext>
            </a:extLst>
          </p:cNvPr>
          <p:cNvSpPr/>
          <p:nvPr/>
        </p:nvSpPr>
        <p:spPr>
          <a:xfrm>
            <a:off x="272823" y="574928"/>
            <a:ext cx="2904007"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About us</a:t>
            </a:r>
          </a:p>
        </p:txBody>
      </p:sp>
      <p:sp>
        <p:nvSpPr>
          <p:cNvPr id="8" name="Oval 7">
            <a:extLst>
              <a:ext uri="{FF2B5EF4-FFF2-40B4-BE49-F238E27FC236}">
                <a16:creationId xmlns:a16="http://schemas.microsoft.com/office/drawing/2014/main" xmlns="" id="{D89DE339-A4F2-E441-9FE8-198F59735342}"/>
              </a:ext>
            </a:extLst>
          </p:cNvPr>
          <p:cNvSpPr/>
          <p:nvPr/>
        </p:nvSpPr>
        <p:spPr>
          <a:xfrm>
            <a:off x="226227" y="2302928"/>
            <a:ext cx="2307138" cy="89746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Heart Rate Trends</a:t>
            </a:r>
          </a:p>
        </p:txBody>
      </p:sp>
      <p:sp>
        <p:nvSpPr>
          <p:cNvPr id="28" name="Oval 27">
            <a:extLst>
              <a:ext uri="{FF2B5EF4-FFF2-40B4-BE49-F238E27FC236}">
                <a16:creationId xmlns:a16="http://schemas.microsoft.com/office/drawing/2014/main" xmlns="" id="{D9B545E1-DA74-B24D-86B2-5C9E6612D91A}"/>
              </a:ext>
            </a:extLst>
          </p:cNvPr>
          <p:cNvSpPr/>
          <p:nvPr/>
        </p:nvSpPr>
        <p:spPr>
          <a:xfrm>
            <a:off x="226227" y="3462859"/>
            <a:ext cx="2307138" cy="89746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Sleep Insights</a:t>
            </a:r>
          </a:p>
        </p:txBody>
      </p:sp>
      <p:sp>
        <p:nvSpPr>
          <p:cNvPr id="30" name="Oval 29">
            <a:extLst>
              <a:ext uri="{FF2B5EF4-FFF2-40B4-BE49-F238E27FC236}">
                <a16:creationId xmlns:a16="http://schemas.microsoft.com/office/drawing/2014/main" xmlns="" id="{20AEE164-9D68-9A47-BF69-BF678BEEF5F5}"/>
              </a:ext>
            </a:extLst>
          </p:cNvPr>
          <p:cNvSpPr/>
          <p:nvPr/>
        </p:nvSpPr>
        <p:spPr>
          <a:xfrm>
            <a:off x="226227" y="4622790"/>
            <a:ext cx="2307138" cy="89746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Exercising Data</a:t>
            </a:r>
          </a:p>
        </p:txBody>
      </p:sp>
      <p:sp>
        <p:nvSpPr>
          <p:cNvPr id="31" name="Oval 30">
            <a:extLst>
              <a:ext uri="{FF2B5EF4-FFF2-40B4-BE49-F238E27FC236}">
                <a16:creationId xmlns:a16="http://schemas.microsoft.com/office/drawing/2014/main" xmlns="" id="{CB8B8A10-4FC9-F549-AE95-F9CB0B06DF20}"/>
              </a:ext>
            </a:extLst>
          </p:cNvPr>
          <p:cNvSpPr/>
          <p:nvPr/>
        </p:nvSpPr>
        <p:spPr>
          <a:xfrm>
            <a:off x="226227" y="5782721"/>
            <a:ext cx="2307137" cy="89746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Calories Burned</a:t>
            </a:r>
          </a:p>
        </p:txBody>
      </p:sp>
      <p:pic>
        <p:nvPicPr>
          <p:cNvPr id="18" name="Picture 17">
            <a:extLst>
              <a:ext uri="{FF2B5EF4-FFF2-40B4-BE49-F238E27FC236}">
                <a16:creationId xmlns:a16="http://schemas.microsoft.com/office/drawing/2014/main" xmlns="" id="{4C93FDE1-00C8-D04F-B1A5-0553D3A7448F}"/>
              </a:ext>
            </a:extLst>
          </p:cNvPr>
          <p:cNvPicPr>
            <a:picLocks noChangeAspect="1"/>
          </p:cNvPicPr>
          <p:nvPr/>
        </p:nvPicPr>
        <p:blipFill rotWithShape="1">
          <a:blip r:embed="rId2"/>
          <a:srcRect r="-16" b="8425"/>
          <a:stretch/>
        </p:blipFill>
        <p:spPr>
          <a:xfrm>
            <a:off x="7448761" y="2069552"/>
            <a:ext cx="4743239" cy="3919332"/>
          </a:xfrm>
          <a:prstGeom prst="rect">
            <a:avLst/>
          </a:prstGeom>
        </p:spPr>
      </p:pic>
      <p:pic>
        <p:nvPicPr>
          <p:cNvPr id="34" name="Picture 33">
            <a:extLst>
              <a:ext uri="{FF2B5EF4-FFF2-40B4-BE49-F238E27FC236}">
                <a16:creationId xmlns:a16="http://schemas.microsoft.com/office/drawing/2014/main" xmlns="" id="{9DA4614E-43EC-F84B-8B81-E452EB444E26}"/>
              </a:ext>
            </a:extLst>
          </p:cNvPr>
          <p:cNvPicPr>
            <a:picLocks noChangeAspect="1"/>
          </p:cNvPicPr>
          <p:nvPr/>
        </p:nvPicPr>
        <p:blipFill>
          <a:blip r:embed="rId3"/>
          <a:stretch>
            <a:fillRect/>
          </a:stretch>
        </p:blipFill>
        <p:spPr>
          <a:xfrm>
            <a:off x="2584460" y="2406140"/>
            <a:ext cx="4890129" cy="3246155"/>
          </a:xfrm>
          <a:prstGeom prst="rect">
            <a:avLst/>
          </a:prstGeom>
        </p:spPr>
      </p:pic>
      <p:sp>
        <p:nvSpPr>
          <p:cNvPr id="35" name="TextBox 34">
            <a:extLst>
              <a:ext uri="{FF2B5EF4-FFF2-40B4-BE49-F238E27FC236}">
                <a16:creationId xmlns:a16="http://schemas.microsoft.com/office/drawing/2014/main" xmlns="" id="{64AE5E23-07D9-D34B-8E33-DD9C3D0B7237}"/>
              </a:ext>
            </a:extLst>
          </p:cNvPr>
          <p:cNvSpPr txBox="1"/>
          <p:nvPr/>
        </p:nvSpPr>
        <p:spPr>
          <a:xfrm>
            <a:off x="2541933" y="6097587"/>
            <a:ext cx="9683937" cy="400110"/>
          </a:xfrm>
          <a:prstGeom prst="rect">
            <a:avLst/>
          </a:prstGeom>
          <a:noFill/>
        </p:spPr>
        <p:txBody>
          <a:bodyPr wrap="square" rtlCol="0">
            <a:spAutoFit/>
          </a:bodyPr>
          <a:lstStyle/>
          <a:p>
            <a:r>
              <a:rPr lang="en-US" sz="2000" b="1" dirty="0"/>
              <a:t>Look at you go! </a:t>
            </a:r>
            <a:r>
              <a:rPr lang="en-US" sz="2000" dirty="0"/>
              <a:t>You tend to walk an average of 1.3 miles more on weekdays than weekends.</a:t>
            </a:r>
          </a:p>
        </p:txBody>
      </p:sp>
      <p:sp>
        <p:nvSpPr>
          <p:cNvPr id="36" name="TextBox 35">
            <a:extLst>
              <a:ext uri="{FF2B5EF4-FFF2-40B4-BE49-F238E27FC236}">
                <a16:creationId xmlns:a16="http://schemas.microsoft.com/office/drawing/2014/main" xmlns="" id="{710EA6C9-9C7B-2741-AB8C-233E02852BDC}"/>
              </a:ext>
            </a:extLst>
          </p:cNvPr>
          <p:cNvSpPr txBox="1"/>
          <p:nvPr/>
        </p:nvSpPr>
        <p:spPr>
          <a:xfrm>
            <a:off x="222024" y="1836233"/>
            <a:ext cx="10073444" cy="369332"/>
          </a:xfrm>
          <a:prstGeom prst="rect">
            <a:avLst/>
          </a:prstGeom>
          <a:noFill/>
        </p:spPr>
        <p:txBody>
          <a:bodyPr wrap="square" rtlCol="0">
            <a:spAutoFit/>
          </a:bodyPr>
          <a:lstStyle/>
          <a:p>
            <a:r>
              <a:rPr lang="en-US" dirty="0"/>
              <a:t>Use the tabs on the left to explore different aspects of your data.</a:t>
            </a:r>
          </a:p>
        </p:txBody>
      </p:sp>
    </p:spTree>
    <p:extLst>
      <p:ext uri="{BB962C8B-B14F-4D97-AF65-F5344CB8AC3E}">
        <p14:creationId xmlns:p14="http://schemas.microsoft.com/office/powerpoint/2010/main" val="12812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a:extLst>
              <a:ext uri="{FF2B5EF4-FFF2-40B4-BE49-F238E27FC236}">
                <a16:creationId xmlns:a16="http://schemas.microsoft.com/office/drawing/2014/main" xmlns="" id="{D2733F5C-77FE-0645-8DE7-7CFB2E7B515E}"/>
              </a:ext>
            </a:extLst>
          </p:cNvPr>
          <p:cNvSpPr/>
          <p:nvPr/>
        </p:nvSpPr>
        <p:spPr>
          <a:xfrm>
            <a:off x="120968" y="0"/>
            <a:ext cx="11923981" cy="1185333"/>
          </a:xfrm>
          <a:prstGeom prst="round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5F768B51-C90D-1146-876B-C1266DBFA30C}"/>
              </a:ext>
            </a:extLst>
          </p:cNvPr>
          <p:cNvSpPr>
            <a:spLocks noGrp="1"/>
          </p:cNvSpPr>
          <p:nvPr>
            <p:ph type="title"/>
          </p:nvPr>
        </p:nvSpPr>
        <p:spPr>
          <a:xfrm>
            <a:off x="838200" y="-335490"/>
            <a:ext cx="10515600" cy="1325563"/>
          </a:xfrm>
        </p:spPr>
        <p:txBody>
          <a:bodyPr>
            <a:normAutofit/>
          </a:bodyPr>
          <a:lstStyle/>
          <a:p>
            <a:pPr algn="ctr"/>
            <a:r>
              <a:rPr lang="en-US" sz="4200" b="1" dirty="0">
                <a:latin typeface="Arial" panose="020B0604020202020204" pitchFamily="34" charset="0"/>
                <a:cs typeface="Arial" panose="020B0604020202020204" pitchFamily="34" charset="0"/>
              </a:rPr>
              <a:t>Fitbit-X</a:t>
            </a:r>
            <a:endParaRPr lang="en-US" sz="4200" b="1" dirty="0"/>
          </a:p>
        </p:txBody>
      </p:sp>
      <p:sp>
        <p:nvSpPr>
          <p:cNvPr id="11" name="TextBox 10">
            <a:extLst>
              <a:ext uri="{FF2B5EF4-FFF2-40B4-BE49-F238E27FC236}">
                <a16:creationId xmlns:a16="http://schemas.microsoft.com/office/drawing/2014/main" xmlns="" id="{FFC05BAF-AC45-094C-9B83-798CBD080EAC}"/>
              </a:ext>
            </a:extLst>
          </p:cNvPr>
          <p:cNvSpPr txBox="1"/>
          <p:nvPr/>
        </p:nvSpPr>
        <p:spPr>
          <a:xfrm>
            <a:off x="226227" y="1370145"/>
            <a:ext cx="5337117" cy="477054"/>
          </a:xfrm>
          <a:prstGeom prst="rect">
            <a:avLst/>
          </a:prstGeom>
          <a:noFill/>
        </p:spPr>
        <p:txBody>
          <a:bodyPr wrap="square" rtlCol="0">
            <a:spAutoFit/>
          </a:bodyPr>
          <a:lstStyle/>
          <a:p>
            <a:r>
              <a:rPr lang="en-US" sz="2500" b="1" u="sng" dirty="0">
                <a:latin typeface="Arial" panose="020B0604020202020204" pitchFamily="34" charset="0"/>
                <a:cs typeface="Arial" panose="020B0604020202020204" pitchFamily="34" charset="0"/>
              </a:rPr>
              <a:t>Personalized Recommendations</a:t>
            </a:r>
          </a:p>
        </p:txBody>
      </p:sp>
      <p:sp>
        <p:nvSpPr>
          <p:cNvPr id="19" name="Rounded Rectangle 18">
            <a:extLst>
              <a:ext uri="{FF2B5EF4-FFF2-40B4-BE49-F238E27FC236}">
                <a16:creationId xmlns:a16="http://schemas.microsoft.com/office/drawing/2014/main" xmlns="" id="{36F73EA6-8D5D-9A4D-B2F2-7137BD97254C}"/>
              </a:ext>
            </a:extLst>
          </p:cNvPr>
          <p:cNvSpPr/>
          <p:nvPr/>
        </p:nvSpPr>
        <p:spPr>
          <a:xfrm>
            <a:off x="9302523" y="570023"/>
            <a:ext cx="2618830"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Contact Us</a:t>
            </a:r>
          </a:p>
        </p:txBody>
      </p:sp>
      <p:sp>
        <p:nvSpPr>
          <p:cNvPr id="21" name="Rounded Rectangle 20">
            <a:extLst>
              <a:ext uri="{FF2B5EF4-FFF2-40B4-BE49-F238E27FC236}">
                <a16:creationId xmlns:a16="http://schemas.microsoft.com/office/drawing/2014/main" xmlns="" id="{BB558FC2-7B6C-B444-8393-A1BCCEF16FD1}"/>
              </a:ext>
            </a:extLst>
          </p:cNvPr>
          <p:cNvSpPr/>
          <p:nvPr/>
        </p:nvSpPr>
        <p:spPr>
          <a:xfrm>
            <a:off x="6338696" y="574800"/>
            <a:ext cx="2795864"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Meet the Team</a:t>
            </a:r>
          </a:p>
        </p:txBody>
      </p:sp>
      <p:sp>
        <p:nvSpPr>
          <p:cNvPr id="22" name="Rounded Rectangle 21">
            <a:extLst>
              <a:ext uri="{FF2B5EF4-FFF2-40B4-BE49-F238E27FC236}">
                <a16:creationId xmlns:a16="http://schemas.microsoft.com/office/drawing/2014/main" xmlns="" id="{D6CB01D6-442E-544F-A9D4-5D6DCDD038C7}"/>
              </a:ext>
            </a:extLst>
          </p:cNvPr>
          <p:cNvSpPr/>
          <p:nvPr/>
        </p:nvSpPr>
        <p:spPr>
          <a:xfrm>
            <a:off x="3359831" y="574800"/>
            <a:ext cx="2795864"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How it Works</a:t>
            </a:r>
          </a:p>
        </p:txBody>
      </p:sp>
      <p:sp>
        <p:nvSpPr>
          <p:cNvPr id="23" name="Rounded Rectangle 22">
            <a:extLst>
              <a:ext uri="{FF2B5EF4-FFF2-40B4-BE49-F238E27FC236}">
                <a16:creationId xmlns:a16="http://schemas.microsoft.com/office/drawing/2014/main" xmlns="" id="{750743E0-C1E0-B94A-A7F6-5B8885D76D26}"/>
              </a:ext>
            </a:extLst>
          </p:cNvPr>
          <p:cNvSpPr/>
          <p:nvPr/>
        </p:nvSpPr>
        <p:spPr>
          <a:xfrm>
            <a:off x="272823" y="574928"/>
            <a:ext cx="2904007" cy="477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About us</a:t>
            </a:r>
          </a:p>
        </p:txBody>
      </p:sp>
      <p:sp>
        <p:nvSpPr>
          <p:cNvPr id="36" name="TextBox 35">
            <a:extLst>
              <a:ext uri="{FF2B5EF4-FFF2-40B4-BE49-F238E27FC236}">
                <a16:creationId xmlns:a16="http://schemas.microsoft.com/office/drawing/2014/main" xmlns="" id="{710EA6C9-9C7B-2741-AB8C-233E02852BDC}"/>
              </a:ext>
            </a:extLst>
          </p:cNvPr>
          <p:cNvSpPr txBox="1"/>
          <p:nvPr/>
        </p:nvSpPr>
        <p:spPr>
          <a:xfrm>
            <a:off x="222024" y="1836233"/>
            <a:ext cx="10073444" cy="1200329"/>
          </a:xfrm>
          <a:prstGeom prst="rect">
            <a:avLst/>
          </a:prstGeom>
          <a:noFill/>
        </p:spPr>
        <p:txBody>
          <a:bodyPr wrap="square" rtlCol="0">
            <a:spAutoFit/>
          </a:bodyPr>
          <a:lstStyle/>
          <a:p>
            <a:r>
              <a:rPr lang="en-US" dirty="0" smtClean="0"/>
              <a:t>The average Fitbit goal is 10,000 steps per day. Through our machine learning models we will provide daily recommendations based on previous step counts on this given day of the week, the amount of sleep you had, and personal </a:t>
            </a:r>
            <a:r>
              <a:rPr lang="en-US" dirty="0" smtClean="0"/>
              <a:t>fitness goals! These recommendations will push you to walk a healthy amount, while staying within reasonable expectations for your day-to-day life.</a:t>
            </a:r>
            <a:endParaRPr lang="en-US" dirty="0" smtClean="0"/>
          </a:p>
        </p:txBody>
      </p:sp>
      <p:sp>
        <p:nvSpPr>
          <p:cNvPr id="12" name="Rounded Rectangle 11">
            <a:extLst>
              <a:ext uri="{FF2B5EF4-FFF2-40B4-BE49-F238E27FC236}">
                <a16:creationId xmlns:a16="http://schemas.microsoft.com/office/drawing/2014/main" xmlns="" id="{BB558FC2-7B6C-B444-8393-A1BCCEF16FD1}"/>
              </a:ext>
            </a:extLst>
          </p:cNvPr>
          <p:cNvSpPr/>
          <p:nvPr/>
        </p:nvSpPr>
        <p:spPr>
          <a:xfrm>
            <a:off x="6338696" y="570022"/>
            <a:ext cx="2795864" cy="477053"/>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Your Results</a:t>
            </a:r>
            <a:endParaRPr lang="en-US"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926275" y="3218213"/>
            <a:ext cx="5832486" cy="3372592"/>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25" name="Rectangle 24"/>
          <p:cNvSpPr/>
          <p:nvPr/>
        </p:nvSpPr>
        <p:spPr>
          <a:xfrm>
            <a:off x="5261846" y="3750358"/>
            <a:ext cx="356260" cy="2835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6041294" y="3750358"/>
            <a:ext cx="356260" cy="2835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6251047" y="4039964"/>
            <a:ext cx="356260" cy="2548488"/>
          </a:xfrm>
          <a:prstGeom prst="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5475281" y="4246658"/>
            <a:ext cx="356260" cy="2341793"/>
          </a:xfrm>
          <a:prstGeom prst="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3612749" y="3750358"/>
            <a:ext cx="356260" cy="2835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3826184" y="3895106"/>
            <a:ext cx="356260" cy="2693345"/>
          </a:xfrm>
          <a:prstGeom prst="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4438789" y="3762037"/>
            <a:ext cx="356260" cy="2835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4652224" y="3502651"/>
            <a:ext cx="356260" cy="3097480"/>
          </a:xfrm>
          <a:prstGeom prst="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1128867" y="3764390"/>
            <a:ext cx="356260" cy="2835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1342302" y="3895106"/>
            <a:ext cx="356260" cy="2707377"/>
          </a:xfrm>
          <a:prstGeom prst="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1957788" y="3757375"/>
            <a:ext cx="356260" cy="2835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2171223" y="3598223"/>
            <a:ext cx="356260" cy="2997245"/>
          </a:xfrm>
          <a:prstGeom prst="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2786709" y="3750358"/>
            <a:ext cx="356260" cy="2835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3000144" y="3687462"/>
            <a:ext cx="356260" cy="2900989"/>
          </a:xfrm>
          <a:prstGeom prst="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5-Point Star 5"/>
          <p:cNvSpPr/>
          <p:nvPr/>
        </p:nvSpPr>
        <p:spPr>
          <a:xfrm>
            <a:off x="6250517" y="3779228"/>
            <a:ext cx="308758" cy="308758"/>
          </a:xfrm>
          <a:prstGeom prst="star5">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5-Point Star 47"/>
          <p:cNvSpPr/>
          <p:nvPr/>
        </p:nvSpPr>
        <p:spPr>
          <a:xfrm>
            <a:off x="1232530" y="3675369"/>
            <a:ext cx="308758" cy="308758"/>
          </a:xfrm>
          <a:prstGeom prst="star5">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5-Point Star 48"/>
          <p:cNvSpPr/>
          <p:nvPr/>
        </p:nvSpPr>
        <p:spPr>
          <a:xfrm>
            <a:off x="2057280" y="3395052"/>
            <a:ext cx="308758" cy="308758"/>
          </a:xfrm>
          <a:prstGeom prst="star5">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5-Point Star 49"/>
          <p:cNvSpPr/>
          <p:nvPr/>
        </p:nvSpPr>
        <p:spPr>
          <a:xfrm>
            <a:off x="2911401" y="3448830"/>
            <a:ext cx="308758" cy="308758"/>
          </a:xfrm>
          <a:prstGeom prst="star5">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5-Point Star 50"/>
          <p:cNvSpPr/>
          <p:nvPr/>
        </p:nvSpPr>
        <p:spPr>
          <a:xfrm>
            <a:off x="3798103" y="3624849"/>
            <a:ext cx="308758" cy="308758"/>
          </a:xfrm>
          <a:prstGeom prst="star5">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5-Point Star 51"/>
          <p:cNvSpPr/>
          <p:nvPr/>
        </p:nvSpPr>
        <p:spPr>
          <a:xfrm>
            <a:off x="4521596" y="3286147"/>
            <a:ext cx="308758" cy="308758"/>
          </a:xfrm>
          <a:prstGeom prst="star5">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5-Point Star 52"/>
          <p:cNvSpPr/>
          <p:nvPr/>
        </p:nvSpPr>
        <p:spPr>
          <a:xfrm>
            <a:off x="5463727" y="3934335"/>
            <a:ext cx="308758" cy="308758"/>
          </a:xfrm>
          <a:prstGeom prst="star5">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7032436" y="3703810"/>
            <a:ext cx="356260" cy="3924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7030605" y="4283206"/>
            <a:ext cx="358091" cy="392456"/>
          </a:xfrm>
          <a:prstGeom prst="rect">
            <a:avLst/>
          </a:prstGeom>
          <a:solidFill>
            <a:srgbClr val="A3D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5-Point Star 55"/>
          <p:cNvSpPr/>
          <p:nvPr/>
        </p:nvSpPr>
        <p:spPr>
          <a:xfrm>
            <a:off x="7017987" y="4805913"/>
            <a:ext cx="465119" cy="362315"/>
          </a:xfrm>
          <a:prstGeom prst="star5">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p:nvCxnSpPr>
        <p:spPr>
          <a:xfrm flipV="1">
            <a:off x="1386909" y="3575724"/>
            <a:ext cx="805763" cy="254024"/>
          </a:xfrm>
          <a:prstGeom prst="line">
            <a:avLst/>
          </a:prstGeom>
        </p:spPr>
        <p:style>
          <a:lnRef idx="1">
            <a:schemeClr val="accent4"/>
          </a:lnRef>
          <a:fillRef idx="0">
            <a:schemeClr val="accent4"/>
          </a:fillRef>
          <a:effectRef idx="0">
            <a:schemeClr val="accent4"/>
          </a:effectRef>
          <a:fontRef idx="minor">
            <a:schemeClr val="tx1"/>
          </a:fontRef>
        </p:style>
      </p:cxnSp>
      <p:cxnSp>
        <p:nvCxnSpPr>
          <p:cNvPr id="57" name="Straight Connector 56"/>
          <p:cNvCxnSpPr/>
          <p:nvPr/>
        </p:nvCxnSpPr>
        <p:spPr>
          <a:xfrm>
            <a:off x="2147437" y="3571179"/>
            <a:ext cx="932818" cy="53670"/>
          </a:xfrm>
          <a:prstGeom prst="line">
            <a:avLst/>
          </a:prstGeom>
        </p:spPr>
        <p:style>
          <a:lnRef idx="1">
            <a:schemeClr val="accent4"/>
          </a:lnRef>
          <a:fillRef idx="0">
            <a:schemeClr val="accent4"/>
          </a:fillRef>
          <a:effectRef idx="0">
            <a:schemeClr val="accent4"/>
          </a:effectRef>
          <a:fontRef idx="minor">
            <a:schemeClr val="tx1"/>
          </a:fontRef>
        </p:style>
      </p:cxnSp>
      <p:cxnSp>
        <p:nvCxnSpPr>
          <p:cNvPr id="58" name="Straight Connector 57"/>
          <p:cNvCxnSpPr/>
          <p:nvPr/>
        </p:nvCxnSpPr>
        <p:spPr>
          <a:xfrm>
            <a:off x="3055545" y="3582677"/>
            <a:ext cx="892925" cy="210830"/>
          </a:xfrm>
          <a:prstGeom prst="line">
            <a:avLst/>
          </a:prstGeom>
        </p:spPr>
        <p:style>
          <a:lnRef idx="1">
            <a:schemeClr val="accent4"/>
          </a:lnRef>
          <a:fillRef idx="0">
            <a:schemeClr val="accent4"/>
          </a:fillRef>
          <a:effectRef idx="0">
            <a:schemeClr val="accent4"/>
          </a:effectRef>
          <a:fontRef idx="minor">
            <a:schemeClr val="tx1"/>
          </a:fontRef>
        </p:style>
      </p:cxnSp>
      <p:cxnSp>
        <p:nvCxnSpPr>
          <p:cNvPr id="59" name="Straight Connector 58"/>
          <p:cNvCxnSpPr/>
          <p:nvPr/>
        </p:nvCxnSpPr>
        <p:spPr>
          <a:xfrm flipV="1">
            <a:off x="3981788" y="3443198"/>
            <a:ext cx="694187" cy="337167"/>
          </a:xfrm>
          <a:prstGeom prst="line">
            <a:avLst/>
          </a:prstGeom>
        </p:spPr>
        <p:style>
          <a:lnRef idx="1">
            <a:schemeClr val="accent4"/>
          </a:lnRef>
          <a:fillRef idx="0">
            <a:schemeClr val="accent4"/>
          </a:fillRef>
          <a:effectRef idx="0">
            <a:schemeClr val="accent4"/>
          </a:effectRef>
          <a:fontRef idx="minor">
            <a:schemeClr val="tx1"/>
          </a:fontRef>
        </p:style>
      </p:cxnSp>
      <p:cxnSp>
        <p:nvCxnSpPr>
          <p:cNvPr id="60" name="Straight Connector 59"/>
          <p:cNvCxnSpPr/>
          <p:nvPr/>
        </p:nvCxnSpPr>
        <p:spPr>
          <a:xfrm>
            <a:off x="4616919" y="3475611"/>
            <a:ext cx="1001187" cy="612375"/>
          </a:xfrm>
          <a:prstGeom prst="line">
            <a:avLst/>
          </a:prstGeom>
        </p:spPr>
        <p:style>
          <a:lnRef idx="1">
            <a:schemeClr val="accent4"/>
          </a:lnRef>
          <a:fillRef idx="0">
            <a:schemeClr val="accent4"/>
          </a:fillRef>
          <a:effectRef idx="0">
            <a:schemeClr val="accent4"/>
          </a:effectRef>
          <a:fontRef idx="minor">
            <a:schemeClr val="tx1"/>
          </a:fontRef>
        </p:style>
      </p:cxnSp>
      <p:cxnSp>
        <p:nvCxnSpPr>
          <p:cNvPr id="62" name="Straight Connector 61"/>
          <p:cNvCxnSpPr/>
          <p:nvPr/>
        </p:nvCxnSpPr>
        <p:spPr>
          <a:xfrm flipV="1">
            <a:off x="5563344" y="3938061"/>
            <a:ext cx="856545" cy="149925"/>
          </a:xfrm>
          <a:prstGeom prst="line">
            <a:avLst/>
          </a:prstGeom>
        </p:spPr>
        <p:style>
          <a:lnRef idx="1">
            <a:schemeClr val="accent4"/>
          </a:lnRef>
          <a:fillRef idx="0">
            <a:schemeClr val="accent4"/>
          </a:fillRef>
          <a:effectRef idx="0">
            <a:schemeClr val="accent4"/>
          </a:effectRef>
          <a:fontRef idx="minor">
            <a:schemeClr val="tx1"/>
          </a:fontRef>
        </p:style>
      </p:cxnSp>
      <p:sp>
        <p:nvSpPr>
          <p:cNvPr id="64" name="TextBox 63"/>
          <p:cNvSpPr txBox="1"/>
          <p:nvPr/>
        </p:nvSpPr>
        <p:spPr>
          <a:xfrm rot="16200000">
            <a:off x="-118393" y="4550853"/>
            <a:ext cx="1606062" cy="461665"/>
          </a:xfrm>
          <a:prstGeom prst="rect">
            <a:avLst/>
          </a:prstGeom>
          <a:noFill/>
        </p:spPr>
        <p:txBody>
          <a:bodyPr wrap="square" rtlCol="0">
            <a:spAutoFit/>
          </a:bodyPr>
          <a:lstStyle/>
          <a:p>
            <a:r>
              <a:rPr lang="en-US" sz="2400" dirty="0" smtClean="0"/>
              <a:t>Step Count</a:t>
            </a:r>
          </a:p>
        </p:txBody>
      </p:sp>
      <p:sp>
        <p:nvSpPr>
          <p:cNvPr id="65" name="TextBox 64"/>
          <p:cNvSpPr txBox="1"/>
          <p:nvPr/>
        </p:nvSpPr>
        <p:spPr>
          <a:xfrm>
            <a:off x="1182756" y="6558750"/>
            <a:ext cx="412591" cy="369332"/>
          </a:xfrm>
          <a:prstGeom prst="rect">
            <a:avLst/>
          </a:prstGeom>
          <a:noFill/>
        </p:spPr>
        <p:txBody>
          <a:bodyPr wrap="square" rtlCol="0">
            <a:spAutoFit/>
          </a:bodyPr>
          <a:lstStyle/>
          <a:p>
            <a:r>
              <a:rPr lang="en-US" smtClean="0"/>
              <a:t>M</a:t>
            </a:r>
            <a:endParaRPr lang="en-US"/>
          </a:p>
        </p:txBody>
      </p:sp>
      <p:sp>
        <p:nvSpPr>
          <p:cNvPr id="66" name="TextBox 65"/>
          <p:cNvSpPr txBox="1"/>
          <p:nvPr/>
        </p:nvSpPr>
        <p:spPr>
          <a:xfrm>
            <a:off x="2038210" y="6537478"/>
            <a:ext cx="412591" cy="369332"/>
          </a:xfrm>
          <a:prstGeom prst="rect">
            <a:avLst/>
          </a:prstGeom>
          <a:noFill/>
        </p:spPr>
        <p:txBody>
          <a:bodyPr wrap="square" rtlCol="0">
            <a:spAutoFit/>
          </a:bodyPr>
          <a:lstStyle/>
          <a:p>
            <a:r>
              <a:rPr lang="en-US" dirty="0" err="1" smtClean="0"/>
              <a:t>Tu</a:t>
            </a:r>
            <a:endParaRPr lang="en-US" dirty="0"/>
          </a:p>
        </p:txBody>
      </p:sp>
      <p:sp>
        <p:nvSpPr>
          <p:cNvPr id="67" name="TextBox 66"/>
          <p:cNvSpPr txBox="1"/>
          <p:nvPr/>
        </p:nvSpPr>
        <p:spPr>
          <a:xfrm>
            <a:off x="2824446" y="6539986"/>
            <a:ext cx="412591" cy="369332"/>
          </a:xfrm>
          <a:prstGeom prst="rect">
            <a:avLst/>
          </a:prstGeom>
          <a:noFill/>
        </p:spPr>
        <p:txBody>
          <a:bodyPr wrap="square" rtlCol="0">
            <a:spAutoFit/>
          </a:bodyPr>
          <a:lstStyle/>
          <a:p>
            <a:r>
              <a:rPr lang="en-US"/>
              <a:t>W</a:t>
            </a:r>
            <a:endParaRPr lang="en-US" dirty="0"/>
          </a:p>
        </p:txBody>
      </p:sp>
      <p:sp>
        <p:nvSpPr>
          <p:cNvPr id="68" name="TextBox 67"/>
          <p:cNvSpPr txBox="1"/>
          <p:nvPr/>
        </p:nvSpPr>
        <p:spPr>
          <a:xfrm>
            <a:off x="3640772" y="6537478"/>
            <a:ext cx="449126" cy="369332"/>
          </a:xfrm>
          <a:prstGeom prst="rect">
            <a:avLst/>
          </a:prstGeom>
          <a:noFill/>
        </p:spPr>
        <p:txBody>
          <a:bodyPr wrap="square" rtlCol="0">
            <a:spAutoFit/>
          </a:bodyPr>
          <a:lstStyle/>
          <a:p>
            <a:r>
              <a:rPr lang="en-US" smtClean="0"/>
              <a:t>Th</a:t>
            </a:r>
            <a:endParaRPr lang="en-US" dirty="0"/>
          </a:p>
        </p:txBody>
      </p:sp>
      <p:sp>
        <p:nvSpPr>
          <p:cNvPr id="69" name="TextBox 68"/>
          <p:cNvSpPr txBox="1"/>
          <p:nvPr/>
        </p:nvSpPr>
        <p:spPr>
          <a:xfrm>
            <a:off x="4598444" y="6537478"/>
            <a:ext cx="412591" cy="369332"/>
          </a:xfrm>
          <a:prstGeom prst="rect">
            <a:avLst/>
          </a:prstGeom>
          <a:noFill/>
        </p:spPr>
        <p:txBody>
          <a:bodyPr wrap="square" rtlCol="0">
            <a:spAutoFit/>
          </a:bodyPr>
          <a:lstStyle/>
          <a:p>
            <a:r>
              <a:rPr lang="en-US" dirty="0"/>
              <a:t>F</a:t>
            </a:r>
            <a:endParaRPr lang="en-US" dirty="0"/>
          </a:p>
        </p:txBody>
      </p:sp>
      <p:sp>
        <p:nvSpPr>
          <p:cNvPr id="71" name="TextBox 70"/>
          <p:cNvSpPr txBox="1"/>
          <p:nvPr/>
        </p:nvSpPr>
        <p:spPr>
          <a:xfrm>
            <a:off x="5300552" y="6543586"/>
            <a:ext cx="412591" cy="369332"/>
          </a:xfrm>
          <a:prstGeom prst="rect">
            <a:avLst/>
          </a:prstGeom>
          <a:noFill/>
        </p:spPr>
        <p:txBody>
          <a:bodyPr wrap="square" rtlCol="0">
            <a:spAutoFit/>
          </a:bodyPr>
          <a:lstStyle/>
          <a:p>
            <a:r>
              <a:rPr lang="en-US" dirty="0" smtClean="0"/>
              <a:t>Sa</a:t>
            </a:r>
            <a:endParaRPr lang="en-US" dirty="0"/>
          </a:p>
        </p:txBody>
      </p:sp>
      <p:sp>
        <p:nvSpPr>
          <p:cNvPr id="72" name="TextBox 71"/>
          <p:cNvSpPr txBox="1"/>
          <p:nvPr/>
        </p:nvSpPr>
        <p:spPr>
          <a:xfrm>
            <a:off x="6180879" y="6537478"/>
            <a:ext cx="412591" cy="369332"/>
          </a:xfrm>
          <a:prstGeom prst="rect">
            <a:avLst/>
          </a:prstGeom>
          <a:noFill/>
        </p:spPr>
        <p:txBody>
          <a:bodyPr wrap="square" rtlCol="0">
            <a:spAutoFit/>
          </a:bodyPr>
          <a:lstStyle/>
          <a:p>
            <a:r>
              <a:rPr lang="en-US" dirty="0" smtClean="0"/>
              <a:t>Su</a:t>
            </a:r>
            <a:endParaRPr lang="en-US" dirty="0"/>
          </a:p>
        </p:txBody>
      </p:sp>
      <p:sp>
        <p:nvSpPr>
          <p:cNvPr id="73" name="TextBox 72"/>
          <p:cNvSpPr txBox="1"/>
          <p:nvPr/>
        </p:nvSpPr>
        <p:spPr>
          <a:xfrm>
            <a:off x="7520390" y="3718654"/>
            <a:ext cx="3617172" cy="369332"/>
          </a:xfrm>
          <a:prstGeom prst="rect">
            <a:avLst/>
          </a:prstGeom>
          <a:noFill/>
        </p:spPr>
        <p:txBody>
          <a:bodyPr wrap="square" rtlCol="0">
            <a:spAutoFit/>
          </a:bodyPr>
          <a:lstStyle/>
          <a:p>
            <a:r>
              <a:rPr lang="en-US" smtClean="0"/>
              <a:t>Fitbit automatic goal of 10,000 steps</a:t>
            </a:r>
            <a:endParaRPr lang="en-US"/>
          </a:p>
        </p:txBody>
      </p:sp>
      <p:sp>
        <p:nvSpPr>
          <p:cNvPr id="74" name="TextBox 73"/>
          <p:cNvSpPr txBox="1"/>
          <p:nvPr/>
        </p:nvSpPr>
        <p:spPr>
          <a:xfrm>
            <a:off x="7520390" y="4243093"/>
            <a:ext cx="3617172" cy="369332"/>
          </a:xfrm>
          <a:prstGeom prst="rect">
            <a:avLst/>
          </a:prstGeom>
          <a:noFill/>
        </p:spPr>
        <p:txBody>
          <a:bodyPr wrap="square" rtlCol="0">
            <a:spAutoFit/>
          </a:bodyPr>
          <a:lstStyle/>
          <a:p>
            <a:r>
              <a:rPr lang="en-US" dirty="0" smtClean="0"/>
              <a:t>Actual average step count</a:t>
            </a:r>
            <a:endParaRPr lang="en-US" dirty="0"/>
          </a:p>
        </p:txBody>
      </p:sp>
      <p:sp>
        <p:nvSpPr>
          <p:cNvPr id="75" name="TextBox 74"/>
          <p:cNvSpPr txBox="1"/>
          <p:nvPr/>
        </p:nvSpPr>
        <p:spPr>
          <a:xfrm>
            <a:off x="7520390" y="4805913"/>
            <a:ext cx="4400963" cy="369332"/>
          </a:xfrm>
          <a:prstGeom prst="rect">
            <a:avLst/>
          </a:prstGeom>
          <a:noFill/>
        </p:spPr>
        <p:txBody>
          <a:bodyPr wrap="square" rtlCol="0">
            <a:spAutoFit/>
          </a:bodyPr>
          <a:lstStyle/>
          <a:p>
            <a:r>
              <a:rPr lang="en-US" dirty="0" smtClean="0"/>
              <a:t>Daily personalized </a:t>
            </a:r>
            <a:r>
              <a:rPr lang="en-US" smtClean="0"/>
              <a:t>recommended step goal</a:t>
            </a:r>
            <a:endParaRPr lang="en-US" dirty="0"/>
          </a:p>
        </p:txBody>
      </p:sp>
    </p:spTree>
    <p:extLst>
      <p:ext uri="{BB962C8B-B14F-4D97-AF65-F5344CB8AC3E}">
        <p14:creationId xmlns:p14="http://schemas.microsoft.com/office/powerpoint/2010/main" val="3222663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282</TotalTime>
  <Words>376</Words>
  <Application>Microsoft Macintosh PowerPoint</Application>
  <PresentationFormat>Widescreen</PresentationFormat>
  <Paragraphs>64</Paragraphs>
  <Slides>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Calibri</vt:lpstr>
      <vt:lpstr>Calibri Light</vt:lpstr>
      <vt:lpstr>Source Sans Pro</vt:lpstr>
      <vt:lpstr>Arial</vt:lpstr>
      <vt:lpstr>Office Theme</vt:lpstr>
      <vt:lpstr>Fitbit-X</vt:lpstr>
      <vt:lpstr>Fitbit-X</vt:lpstr>
      <vt:lpstr>Fitbit-X</vt:lpstr>
      <vt:lpstr>Fitbit-X</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Adele Bloch</dc:creator>
  <cp:lastModifiedBy>Microsoft Office User</cp:lastModifiedBy>
  <cp:revision>16</cp:revision>
  <dcterms:created xsi:type="dcterms:W3CDTF">2019-04-09T04:43:40Z</dcterms:created>
  <dcterms:modified xsi:type="dcterms:W3CDTF">2019-04-09T19:38:34Z</dcterms:modified>
</cp:coreProperties>
</file>

<file path=docProps/thumbnail.jpeg>
</file>